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8" r:id="rId4"/>
    <p:sldId id="270" r:id="rId5"/>
    <p:sldId id="271" r:id="rId6"/>
    <p:sldId id="272" r:id="rId7"/>
    <p:sldId id="273" r:id="rId8"/>
    <p:sldId id="267" r:id="rId9"/>
    <p:sldId id="274" r:id="rId10"/>
    <p:sldId id="260" r:id="rId11"/>
    <p:sldId id="275" r:id="rId12"/>
    <p:sldId id="277"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86" d="100"/>
          <a:sy n="86" d="100"/>
        </p:scale>
        <p:origin x="5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latin typeface="Bookman Old Style" pitchFamily="18" charset="0"/>
              </a:rPr>
              <a:t>Vičić</a:t>
            </a:r>
            <a:r>
              <a:rPr lang="en-US" sz="1800" dirty="0">
                <a:latin typeface="Bookman Old Style" pitchFamily="18" charset="0"/>
              </a:rPr>
              <a:t> vs. </a:t>
            </a:r>
            <a:r>
              <a:rPr lang="hr-HR" sz="1800" dirty="0">
                <a:latin typeface="Bookman Old Style" pitchFamily="18" charset="0"/>
              </a:rPr>
              <a:t>a</a:t>
            </a:r>
            <a:r>
              <a:rPr lang="en-US" sz="1800" dirty="0" err="1">
                <a:latin typeface="Bookman Old Style" pitchFamily="18" charset="0"/>
              </a:rPr>
              <a:t>ntički</a:t>
            </a:r>
            <a:r>
              <a:rPr lang="en-US" sz="1800" dirty="0">
                <a:latin typeface="Bookman Old Style" pitchFamily="18" charset="0"/>
              </a:rPr>
              <a:t> </a:t>
            </a:r>
            <a:r>
              <a:rPr lang="en-US" sz="1800" dirty="0" err="1">
                <a:latin typeface="Bookman Old Style" pitchFamily="18" charset="0"/>
              </a:rPr>
              <a:t>epovi</a:t>
            </a:r>
            <a:endParaRPr lang="en-US" sz="1800" dirty="0">
              <a:latin typeface="Bookman Old Style" pitchFamily="18" charset="0"/>
            </a:endParaRPr>
          </a:p>
        </c:rich>
      </c:tx>
      <c:overlay val="0"/>
    </c:title>
    <c:autoTitleDeleted val="0"/>
    <c:plotArea>
      <c:layout/>
      <c:barChart>
        <c:barDir val="col"/>
        <c:grouping val="clustered"/>
        <c:varyColors val="0"/>
        <c:ser>
          <c:idx val="0"/>
          <c:order val="0"/>
          <c:tx>
            <c:strRef>
              <c:f>Sheet1!$B$1</c:f>
              <c:strCache>
                <c:ptCount val="1"/>
                <c:pt idx="0">
                  <c:v>Vičić vs. Antički epovi</c:v>
                </c:pt>
              </c:strCache>
            </c:strRef>
          </c:tx>
          <c:invertIfNegative val="0"/>
          <c:dLbls>
            <c:dLbl>
              <c:idx val="0"/>
              <c:tx>
                <c:rich>
                  <a:bodyPr/>
                  <a:lstStyle/>
                  <a:p>
                    <a:r>
                      <a:rPr lang="en-US" dirty="0"/>
                      <a:t>13531</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2F-4024-873F-D21D658B843A}"/>
                </c:ext>
              </c:extLst>
            </c:dLbl>
            <c:dLbl>
              <c:idx val="1"/>
              <c:tx>
                <c:rich>
                  <a:bodyPr/>
                  <a:lstStyle/>
                  <a:p>
                    <a:r>
                      <a:rPr lang="en-US" dirty="0"/>
                      <a:t>
12202</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2F-4024-873F-D21D658B843A}"/>
                </c:ext>
              </c:extLst>
            </c:dLbl>
            <c:dLbl>
              <c:idx val="2"/>
              <c:tx>
                <c:rich>
                  <a:bodyPr/>
                  <a:lstStyle/>
                  <a:p>
                    <a:r>
                      <a:rPr lang="en-US" dirty="0"/>
                      <a:t>
11741</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2F-4024-873F-D21D658B843A}"/>
                </c:ext>
              </c:extLst>
            </c:dLbl>
            <c:dLbl>
              <c:idx val="3"/>
              <c:tx>
                <c:rich>
                  <a:bodyPr/>
                  <a:lstStyle/>
                  <a:p>
                    <a:r>
                      <a:rPr lang="en-US" dirty="0"/>
                      <a:t>
9896</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2F-4024-873F-D21D658B843A}"/>
                </c:ext>
              </c:extLst>
            </c:dLbl>
            <c:spPr>
              <a:noFill/>
              <a:ln>
                <a:noFill/>
              </a:ln>
              <a:effectLst/>
            </c:sp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Vičić</c:v>
                </c:pt>
                <c:pt idx="1">
                  <c:v>Silije Italik</c:v>
                </c:pt>
                <c:pt idx="2">
                  <c:v>Ovidije</c:v>
                </c:pt>
                <c:pt idx="3">
                  <c:v>Vergilije</c:v>
                </c:pt>
              </c:strCache>
            </c:strRef>
          </c:cat>
          <c:val>
            <c:numRef>
              <c:f>Sheet1!$B$2:$B$5</c:f>
              <c:numCache>
                <c:formatCode>General</c:formatCode>
                <c:ptCount val="4"/>
                <c:pt idx="0">
                  <c:v>13531</c:v>
                </c:pt>
                <c:pt idx="1">
                  <c:v>12202</c:v>
                </c:pt>
                <c:pt idx="2">
                  <c:v>11741</c:v>
                </c:pt>
                <c:pt idx="3">
                  <c:v>9896</c:v>
                </c:pt>
              </c:numCache>
            </c:numRef>
          </c:val>
          <c:extLst>
            <c:ext xmlns:c16="http://schemas.microsoft.com/office/drawing/2014/chart" uri="{C3380CC4-5D6E-409C-BE32-E72D297353CC}">
              <c16:uniqueId val="{00000004-3C2F-4024-873F-D21D658B843A}"/>
            </c:ext>
          </c:extLst>
        </c:ser>
        <c:dLbls>
          <c:showLegendKey val="0"/>
          <c:showVal val="0"/>
          <c:showCatName val="0"/>
          <c:showSerName val="0"/>
          <c:showPercent val="0"/>
          <c:showBubbleSize val="0"/>
        </c:dLbls>
        <c:gapWidth val="150"/>
        <c:axId val="6025984"/>
        <c:axId val="6027520"/>
      </c:barChart>
      <c:catAx>
        <c:axId val="6025984"/>
        <c:scaling>
          <c:orientation val="minMax"/>
        </c:scaling>
        <c:delete val="0"/>
        <c:axPos val="b"/>
        <c:numFmt formatCode="General" sourceLinked="0"/>
        <c:majorTickMark val="out"/>
        <c:minorTickMark val="none"/>
        <c:tickLblPos val="nextTo"/>
        <c:crossAx val="6027520"/>
        <c:crosses val="autoZero"/>
        <c:auto val="1"/>
        <c:lblAlgn val="ctr"/>
        <c:lblOffset val="100"/>
        <c:noMultiLvlLbl val="0"/>
      </c:catAx>
      <c:valAx>
        <c:axId val="6027520"/>
        <c:scaling>
          <c:orientation val="minMax"/>
        </c:scaling>
        <c:delete val="0"/>
        <c:axPos val="l"/>
        <c:majorGridlines/>
        <c:numFmt formatCode="General" sourceLinked="1"/>
        <c:majorTickMark val="out"/>
        <c:minorTickMark val="none"/>
        <c:tickLblPos val="nextTo"/>
        <c:crossAx val="6025984"/>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sz="1800" dirty="0">
                <a:latin typeface="Bookman Old Style" pitchFamily="18" charset="0"/>
              </a:rPr>
              <a:t>Vičić vs. hrvatski latinisti</a:t>
            </a:r>
            <a:endParaRPr lang="en-US" sz="1800" dirty="0">
              <a:latin typeface="Bookman Old Style" pitchFamily="18" charset="0"/>
            </a:endParaRPr>
          </a:p>
        </c:rich>
      </c:tx>
      <c:layout>
        <c:manualLayout>
          <c:xMode val="edge"/>
          <c:yMode val="edge"/>
          <c:x val="0.21399044014147431"/>
          <c:y val="0"/>
        </c:manualLayout>
      </c:layout>
      <c:overlay val="0"/>
    </c:title>
    <c:autoTitleDeleted val="0"/>
    <c:plotArea>
      <c:layout>
        <c:manualLayout>
          <c:layoutTarget val="inner"/>
          <c:xMode val="edge"/>
          <c:yMode val="edge"/>
          <c:x val="0.20607264446900289"/>
          <c:y val="0.25484241067231844"/>
          <c:w val="0.77411968379023921"/>
          <c:h val="0.58732220636453503"/>
        </c:manualLayout>
      </c:layout>
      <c:barChart>
        <c:barDir val="col"/>
        <c:grouping val="clustered"/>
        <c:varyColors val="0"/>
        <c:ser>
          <c:idx val="0"/>
          <c:order val="0"/>
          <c:tx>
            <c:strRef>
              <c:f>Sheet1!$B$1</c:f>
              <c:strCache>
                <c:ptCount val="1"/>
                <c:pt idx="0">
                  <c:v>Sales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Vičić</c:v>
                </c:pt>
                <c:pt idx="1">
                  <c:v>Bunić</c:v>
                </c:pt>
                <c:pt idx="2">
                  <c:v>Marulić</c:v>
                </c:pt>
              </c:strCache>
            </c:strRef>
          </c:cat>
          <c:val>
            <c:numRef>
              <c:f>Sheet1!$B$2:$B$5</c:f>
              <c:numCache>
                <c:formatCode>General</c:formatCode>
                <c:ptCount val="3"/>
                <c:pt idx="0">
                  <c:v>13531</c:v>
                </c:pt>
                <c:pt idx="1">
                  <c:v>10155</c:v>
                </c:pt>
                <c:pt idx="2">
                  <c:v>6765</c:v>
                </c:pt>
              </c:numCache>
            </c:numRef>
          </c:val>
          <c:extLst>
            <c:ext xmlns:c16="http://schemas.microsoft.com/office/drawing/2014/chart" uri="{C3380CC4-5D6E-409C-BE32-E72D297353CC}">
              <c16:uniqueId val="{00000000-DD8B-43D3-A5BA-982ABD4FD5CD}"/>
            </c:ext>
          </c:extLst>
        </c:ser>
        <c:dLbls>
          <c:showLegendKey val="0"/>
          <c:showVal val="0"/>
          <c:showCatName val="0"/>
          <c:showSerName val="0"/>
          <c:showPercent val="0"/>
          <c:showBubbleSize val="0"/>
        </c:dLbls>
        <c:gapWidth val="150"/>
        <c:axId val="33347840"/>
        <c:axId val="33349632"/>
      </c:barChart>
      <c:catAx>
        <c:axId val="33347840"/>
        <c:scaling>
          <c:orientation val="minMax"/>
        </c:scaling>
        <c:delete val="0"/>
        <c:axPos val="b"/>
        <c:numFmt formatCode="General" sourceLinked="0"/>
        <c:majorTickMark val="out"/>
        <c:minorTickMark val="none"/>
        <c:tickLblPos val="nextTo"/>
        <c:crossAx val="33349632"/>
        <c:crosses val="autoZero"/>
        <c:auto val="1"/>
        <c:lblAlgn val="ctr"/>
        <c:lblOffset val="100"/>
        <c:noMultiLvlLbl val="0"/>
      </c:catAx>
      <c:valAx>
        <c:axId val="33349632"/>
        <c:scaling>
          <c:orientation val="minMax"/>
        </c:scaling>
        <c:delete val="0"/>
        <c:axPos val="l"/>
        <c:majorGridlines/>
        <c:numFmt formatCode="General" sourceLinked="1"/>
        <c:majorTickMark val="out"/>
        <c:minorTickMark val="none"/>
        <c:tickLblPos val="nextTo"/>
        <c:crossAx val="33347840"/>
        <c:crosses val="autoZero"/>
        <c:crossBetween val="between"/>
      </c:valAx>
    </c:plotArea>
    <c:plotVisOnly val="1"/>
    <c:dispBlanksAs val="gap"/>
    <c:showDLblsOverMax val="0"/>
  </c:chart>
  <c:txPr>
    <a:bodyPr/>
    <a:lstStyle/>
    <a:p>
      <a:pPr>
        <a:defRPr sz="1800"/>
      </a:pPr>
      <a:endParaRPr lang="sr-Latn-R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0.28879</cdr:x>
      <cdr:y>0.48718</cdr:y>
    </cdr:from>
    <cdr:to>
      <cdr:x>0.49253</cdr:x>
      <cdr:y>0.58974</cdr:y>
    </cdr:to>
    <cdr:sp macro="" textlink="">
      <cdr:nvSpPr>
        <cdr:cNvPr id="2" name="TextBox 1"/>
        <cdr:cNvSpPr txBox="1"/>
      </cdr:nvSpPr>
      <cdr:spPr>
        <a:xfrm xmlns:a="http://schemas.openxmlformats.org/drawingml/2006/main">
          <a:off x="1296144" y="1368152"/>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r-HR"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A462-FE62-42EE-80B2-7165F4FB1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F16EE388-8195-45E9-92AE-EE0DC15AE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E51DF75E-3950-4818-8C1F-045EF6E0D7AA}"/>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5" name="Footer Placeholder 4">
            <a:extLst>
              <a:ext uri="{FF2B5EF4-FFF2-40B4-BE49-F238E27FC236}">
                <a16:creationId xmlns:a16="http://schemas.microsoft.com/office/drawing/2014/main" id="{74A8F015-1748-47B7-A1DB-191BA7DE56E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AF00E49-75C5-4E91-BD6D-E74774C4B0A4}"/>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307906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4CB8-25F5-4DA3-AB96-150A2051350C}"/>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95AA0010-4E99-4E2A-B408-DF337D86D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6264846-CF67-41B4-A59B-A734300CB8B7}"/>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5" name="Footer Placeholder 4">
            <a:extLst>
              <a:ext uri="{FF2B5EF4-FFF2-40B4-BE49-F238E27FC236}">
                <a16:creationId xmlns:a16="http://schemas.microsoft.com/office/drawing/2014/main" id="{DA8AFEA6-1CC1-4F50-BE0B-3C8BF33EE2A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6ACB0FB-CE79-4CAF-A08D-F03CEC58CABF}"/>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10084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61200-D05C-4EF3-B593-186B797BC9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8C6EB6F8-8F71-4E99-A4FB-22F1F0D75E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6291355C-F469-4BAC-B995-AED3C6CB551E}"/>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5" name="Footer Placeholder 4">
            <a:extLst>
              <a:ext uri="{FF2B5EF4-FFF2-40B4-BE49-F238E27FC236}">
                <a16:creationId xmlns:a16="http://schemas.microsoft.com/office/drawing/2014/main" id="{A5BC6B4B-FDDA-4FAD-9AA6-020EB2205FC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40396AE-CD70-4BB1-BA59-D889591A2EA2}"/>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77852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83A8-FABB-4AB1-B953-F4C8ECC68F83}"/>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EC138631-4F7B-4FB6-A45F-2D1AA450E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B386211-6EBB-4D07-88FD-EF9B2EF67BD0}"/>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5" name="Footer Placeholder 4">
            <a:extLst>
              <a:ext uri="{FF2B5EF4-FFF2-40B4-BE49-F238E27FC236}">
                <a16:creationId xmlns:a16="http://schemas.microsoft.com/office/drawing/2014/main" id="{4CA05E1B-05D8-4231-9A7B-537437F147B9}"/>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BDDD7DF-CC30-4E5C-9B82-ABBEE9637A3A}"/>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19071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FE7E-09AF-40D3-BC98-B6F25E83E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DAB31D69-947A-4624-A04D-35EAB385D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CC24F-E27D-473A-9A40-49BEA5F6FB69}"/>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5" name="Footer Placeholder 4">
            <a:extLst>
              <a:ext uri="{FF2B5EF4-FFF2-40B4-BE49-F238E27FC236}">
                <a16:creationId xmlns:a16="http://schemas.microsoft.com/office/drawing/2014/main" id="{D8916537-AD46-4E63-AE8B-23CC0ADCE90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F3B62E6-24A6-41CB-BE1C-A490B695B3D1}"/>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51486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F7CD-59B3-45B5-A422-4C489BC49144}"/>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000AEE09-B36D-4078-BE3F-18F66D415D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A29A2886-A24C-47A0-89C5-28409BBE9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1D1BFDBA-1341-4F79-B56C-6DE0C5490505}"/>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6" name="Footer Placeholder 5">
            <a:extLst>
              <a:ext uri="{FF2B5EF4-FFF2-40B4-BE49-F238E27FC236}">
                <a16:creationId xmlns:a16="http://schemas.microsoft.com/office/drawing/2014/main" id="{52A5F095-E966-487C-BB2B-CC367B29CF38}"/>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9C5FFD05-43E1-490B-9485-68BDE03B4799}"/>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46724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F5C1-C496-427B-B09E-9F7E1559961F}"/>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3CE4D77A-6635-433E-A379-412D02225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FC2EFB-2636-4B66-B7E8-9858FFCC5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3C1F3D1E-C0BC-44E6-A185-8068A4677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C4D8F-3804-4B98-BA8C-FE7D5A701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9B773778-9525-4A85-80DF-AEF328715B7F}"/>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8" name="Footer Placeholder 7">
            <a:extLst>
              <a:ext uri="{FF2B5EF4-FFF2-40B4-BE49-F238E27FC236}">
                <a16:creationId xmlns:a16="http://schemas.microsoft.com/office/drawing/2014/main" id="{25DDF2C3-AB6E-4849-91C1-885DC3AB8BEA}"/>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A13A6347-F52C-4030-BDEA-3D0905F58A1A}"/>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45309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60BF-5258-4710-9446-63882A88938B}"/>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CF354918-D732-4C5A-867E-7B3359DC6A99}"/>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4" name="Footer Placeholder 3">
            <a:extLst>
              <a:ext uri="{FF2B5EF4-FFF2-40B4-BE49-F238E27FC236}">
                <a16:creationId xmlns:a16="http://schemas.microsoft.com/office/drawing/2014/main" id="{D3EF43F0-FC02-43F3-868F-8CE32EBA9E98}"/>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936C56DA-6C72-4C5A-8FF6-845F53982C50}"/>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316025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A6CCD-7EB8-4FBC-8993-F6AE6A927DF5}"/>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3" name="Footer Placeholder 2">
            <a:extLst>
              <a:ext uri="{FF2B5EF4-FFF2-40B4-BE49-F238E27FC236}">
                <a16:creationId xmlns:a16="http://schemas.microsoft.com/office/drawing/2014/main" id="{9169BEBC-DFD3-4CD3-B75A-10D7D5AC17A9}"/>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23FAC9C5-0463-4AC1-B05C-B83363A14996}"/>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378792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00F6-8292-4C32-AF75-75C09D45E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8684077C-8D7C-4BA4-9244-953A0C81C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BEA09506-4D38-4F58-ADD4-F5E8C8FC0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D69A3-A4D3-4B90-B0E1-F161DDBA1D15}"/>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6" name="Footer Placeholder 5">
            <a:extLst>
              <a:ext uri="{FF2B5EF4-FFF2-40B4-BE49-F238E27FC236}">
                <a16:creationId xmlns:a16="http://schemas.microsoft.com/office/drawing/2014/main" id="{CEE221F6-8BA8-480E-B1AC-B18B14F9B23A}"/>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1176131-C7B4-4991-82D2-5B8B6E14EE04}"/>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50070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619C-A6FC-49BE-A143-C9D6875B1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F89FAFA4-0866-4815-9696-49A8C2944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A6F70503-FC13-4430-9DB7-557901426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C814F-6694-4057-BE17-26311D05F946}"/>
              </a:ext>
            </a:extLst>
          </p:cNvPr>
          <p:cNvSpPr>
            <a:spLocks noGrp="1"/>
          </p:cNvSpPr>
          <p:nvPr>
            <p:ph type="dt" sz="half" idx="10"/>
          </p:nvPr>
        </p:nvSpPr>
        <p:spPr/>
        <p:txBody>
          <a:bodyPr/>
          <a:lstStyle/>
          <a:p>
            <a:fld id="{85AD5511-FA48-43D4-AF1B-05C9289B5FE6}" type="datetimeFigureOut">
              <a:rPr lang="hr-HR" smtClean="0"/>
              <a:t>19.5.2021.</a:t>
            </a:fld>
            <a:endParaRPr lang="hr-HR"/>
          </a:p>
        </p:txBody>
      </p:sp>
      <p:sp>
        <p:nvSpPr>
          <p:cNvPr id="6" name="Footer Placeholder 5">
            <a:extLst>
              <a:ext uri="{FF2B5EF4-FFF2-40B4-BE49-F238E27FC236}">
                <a16:creationId xmlns:a16="http://schemas.microsoft.com/office/drawing/2014/main" id="{95B6198B-64C8-4F55-AAD0-0B56B3B68BE7}"/>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028E23B4-FB6A-45B3-AABB-AA0ABD2D4E04}"/>
              </a:ext>
            </a:extLst>
          </p:cNvPr>
          <p:cNvSpPr>
            <a:spLocks noGrp="1"/>
          </p:cNvSpPr>
          <p:nvPr>
            <p:ph type="sldNum" sz="quarter" idx="12"/>
          </p:nvPr>
        </p:nvSpPr>
        <p:spPr/>
        <p:txBody>
          <a:bodyPr/>
          <a:lstStyle/>
          <a:p>
            <a:fld id="{36AE01E9-AF53-4CC0-8269-D869F75C4A7F}" type="slidenum">
              <a:rPr lang="hr-HR" smtClean="0"/>
              <a:t>‹#›</a:t>
            </a:fld>
            <a:endParaRPr lang="hr-HR"/>
          </a:p>
        </p:txBody>
      </p:sp>
    </p:spTree>
    <p:extLst>
      <p:ext uri="{BB962C8B-B14F-4D97-AF65-F5344CB8AC3E}">
        <p14:creationId xmlns:p14="http://schemas.microsoft.com/office/powerpoint/2010/main" val="321210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37C1E-1022-4FB5-A67F-97A572D49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DEE3C342-059E-4999-8D44-566B0776A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8151EB5-2379-4ED9-A9B9-CD213F79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D5511-FA48-43D4-AF1B-05C9289B5FE6}" type="datetimeFigureOut">
              <a:rPr lang="hr-HR" smtClean="0"/>
              <a:t>19.5.2021.</a:t>
            </a:fld>
            <a:endParaRPr lang="hr-HR"/>
          </a:p>
        </p:txBody>
      </p:sp>
      <p:sp>
        <p:nvSpPr>
          <p:cNvPr id="5" name="Footer Placeholder 4">
            <a:extLst>
              <a:ext uri="{FF2B5EF4-FFF2-40B4-BE49-F238E27FC236}">
                <a16:creationId xmlns:a16="http://schemas.microsoft.com/office/drawing/2014/main" id="{2EE853A7-14AD-49EF-BE98-1DFF91762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6154A134-22F8-47BA-AB3D-9B9124AC2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E01E9-AF53-4CC0-8269-D869F75C4A7F}" type="slidenum">
              <a:rPr lang="hr-HR" smtClean="0"/>
              <a:t>‹#›</a:t>
            </a:fld>
            <a:endParaRPr lang="hr-HR"/>
          </a:p>
        </p:txBody>
      </p:sp>
    </p:spTree>
    <p:extLst>
      <p:ext uri="{BB962C8B-B14F-4D97-AF65-F5344CB8AC3E}">
        <p14:creationId xmlns:p14="http://schemas.microsoft.com/office/powerpoint/2010/main" val="208041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EB128-1862-4C77-BA6A-FB0FB8666B65}"/>
              </a:ext>
            </a:extLst>
          </p:cNvPr>
          <p:cNvSpPr>
            <a:spLocks noGrp="1"/>
          </p:cNvSpPr>
          <p:nvPr>
            <p:ph type="ctrTitle"/>
          </p:nvPr>
        </p:nvSpPr>
        <p:spPr>
          <a:xfrm>
            <a:off x="7080738" y="647593"/>
            <a:ext cx="4467792" cy="3060541"/>
          </a:xfrm>
        </p:spPr>
        <p:txBody>
          <a:bodyPr>
            <a:normAutofit fontScale="90000"/>
          </a:bodyPr>
          <a:lstStyle/>
          <a:p>
            <a:r>
              <a:rPr lang="hr-HR" b="1" dirty="0">
                <a:solidFill>
                  <a:srgbClr val="FFFFFF"/>
                </a:solidFill>
                <a:latin typeface="Palatino Linotype" panose="02040502050505030304" pitchFamily="18" charset="0"/>
              </a:rPr>
              <a:t>TOP LISTA HRVATSKIH LATINISTA</a:t>
            </a:r>
          </a:p>
        </p:txBody>
      </p:sp>
      <p:sp>
        <p:nvSpPr>
          <p:cNvPr id="3" name="Subtitle 2">
            <a:extLst>
              <a:ext uri="{FF2B5EF4-FFF2-40B4-BE49-F238E27FC236}">
                <a16:creationId xmlns:a16="http://schemas.microsoft.com/office/drawing/2014/main" id="{1BD9E8D8-780B-42EB-867E-AA83571DA068}"/>
              </a:ext>
            </a:extLst>
          </p:cNvPr>
          <p:cNvSpPr>
            <a:spLocks noGrp="1"/>
          </p:cNvSpPr>
          <p:nvPr>
            <p:ph type="subTitle" idx="1"/>
          </p:nvPr>
        </p:nvSpPr>
        <p:spPr>
          <a:xfrm>
            <a:off x="7080738" y="3800209"/>
            <a:ext cx="4467792" cy="2410198"/>
          </a:xfrm>
        </p:spPr>
        <p:txBody>
          <a:bodyPr>
            <a:normAutofit/>
          </a:bodyPr>
          <a:lstStyle/>
          <a:p>
            <a:endParaRPr lang="hr-HR">
              <a:solidFill>
                <a:srgbClr val="FFFFFF"/>
              </a:solidFill>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8B4A2F75-8440-4220-8136-F62078B6E155}"/>
              </a:ext>
            </a:extLst>
          </p:cNvPr>
          <p:cNvPicPr>
            <a:picLocks noChangeAspect="1"/>
          </p:cNvPicPr>
          <p:nvPr/>
        </p:nvPicPr>
        <p:blipFill>
          <a:blip r:embed="rId2"/>
          <a:stretch>
            <a:fillRect/>
          </a:stretch>
        </p:blipFill>
        <p:spPr>
          <a:xfrm>
            <a:off x="1306747" y="1813878"/>
            <a:ext cx="4252055" cy="323024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88911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016" y="329508"/>
            <a:ext cx="7750205" cy="486624"/>
          </a:xfrm>
        </p:spPr>
        <p:txBody>
          <a:bodyPr>
            <a:noAutofit/>
          </a:bodyPr>
          <a:lstStyle/>
          <a:p>
            <a:br>
              <a:rPr lang="hr-HR" sz="2400" b="1" dirty="0">
                <a:latin typeface="Palatino Linotype" panose="02040502050505030304" pitchFamily="18" charset="0"/>
              </a:rPr>
            </a:br>
            <a:r>
              <a:rPr lang="hr-HR" sz="2400" b="1" dirty="0">
                <a:latin typeface="Palatino Linotype" panose="02040502050505030304" pitchFamily="18" charset="0"/>
              </a:rPr>
              <a:t>Za antičkog Guinnessa – prvi (Bunić) i najveći (Vičić)</a:t>
            </a:r>
            <a:br>
              <a:rPr lang="hr-HR" sz="2400" b="1" dirty="0">
                <a:latin typeface="Palatino Linotype" panose="02040502050505030304" pitchFamily="18" charset="0"/>
              </a:rPr>
            </a:br>
            <a:endParaRPr lang="hr-HR" sz="2400" b="1" dirty="0">
              <a:latin typeface="Palatino Linotype" panose="0204050205050503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4042741"/>
              </p:ext>
            </p:extLst>
          </p:nvPr>
        </p:nvGraphicFramePr>
        <p:xfrm>
          <a:off x="403429" y="2703002"/>
          <a:ext cx="4608512" cy="36004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postolje.jpg"/>
          <p:cNvPicPr>
            <a:picLocks noChangeAspect="1"/>
          </p:cNvPicPr>
          <p:nvPr/>
        </p:nvPicPr>
        <p:blipFill>
          <a:blip r:embed="rId3" cstate="print"/>
          <a:stretch>
            <a:fillRect/>
          </a:stretch>
        </p:blipFill>
        <p:spPr>
          <a:xfrm>
            <a:off x="139836" y="50520"/>
            <a:ext cx="3956779" cy="2566067"/>
          </a:xfrm>
          <a:prstGeom prst="rect">
            <a:avLst/>
          </a:prstGeom>
        </p:spPr>
      </p:pic>
      <p:sp>
        <p:nvSpPr>
          <p:cNvPr id="5" name="TextBox 4"/>
          <p:cNvSpPr txBox="1"/>
          <p:nvPr/>
        </p:nvSpPr>
        <p:spPr>
          <a:xfrm>
            <a:off x="1590080" y="1617289"/>
            <a:ext cx="704039" cy="369332"/>
          </a:xfrm>
          <a:prstGeom prst="rect">
            <a:avLst/>
          </a:prstGeom>
          <a:noFill/>
        </p:spPr>
        <p:txBody>
          <a:bodyPr wrap="none" rtlCol="0">
            <a:spAutoFit/>
          </a:bodyPr>
          <a:lstStyle/>
          <a:p>
            <a:r>
              <a:rPr lang="hr-HR" dirty="0"/>
              <a:t>Bunić</a:t>
            </a:r>
          </a:p>
        </p:txBody>
      </p:sp>
      <p:sp>
        <p:nvSpPr>
          <p:cNvPr id="6" name="TextBox 5"/>
          <p:cNvSpPr txBox="1"/>
          <p:nvPr/>
        </p:nvSpPr>
        <p:spPr>
          <a:xfrm>
            <a:off x="794434" y="2035992"/>
            <a:ext cx="601447" cy="369332"/>
          </a:xfrm>
          <a:prstGeom prst="rect">
            <a:avLst/>
          </a:prstGeom>
          <a:noFill/>
        </p:spPr>
        <p:txBody>
          <a:bodyPr wrap="none" rtlCol="0">
            <a:spAutoFit/>
          </a:bodyPr>
          <a:lstStyle/>
          <a:p>
            <a:r>
              <a:rPr lang="hr-HR" dirty="0"/>
              <a:t>Vida</a:t>
            </a:r>
          </a:p>
        </p:txBody>
      </p:sp>
      <p:graphicFrame>
        <p:nvGraphicFramePr>
          <p:cNvPr id="10" name="Chart 9"/>
          <p:cNvGraphicFramePr/>
          <p:nvPr>
            <p:extLst>
              <p:ext uri="{D42A27DB-BD31-4B8C-83A1-F6EECF244321}">
                <p14:modId xmlns:p14="http://schemas.microsoft.com/office/powerpoint/2010/main" val="4163868001"/>
              </p:ext>
            </p:extLst>
          </p:nvPr>
        </p:nvGraphicFramePr>
        <p:xfrm>
          <a:off x="7812348" y="941699"/>
          <a:ext cx="3665117" cy="213123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918449" y="3198497"/>
            <a:ext cx="3923928" cy="3539430"/>
          </a:xfrm>
          <a:prstGeom prst="rect">
            <a:avLst/>
          </a:prstGeom>
          <a:noFill/>
        </p:spPr>
        <p:txBody>
          <a:bodyPr wrap="square" rtlCol="0">
            <a:spAutoFit/>
          </a:bodyPr>
          <a:lstStyle/>
          <a:p>
            <a:pPr algn="just"/>
            <a:r>
              <a:rPr lang="hr-HR" sz="1600" dirty="0">
                <a:latin typeface="Palatino Linotype" panose="02040502050505030304" pitchFamily="18" charset="0"/>
              </a:rPr>
              <a:t>Dubrovčanin Jakov Bunić autor je prvog epa o životu Isusa Krista – </a:t>
            </a:r>
            <a:r>
              <a:rPr lang="hr-HR" sz="1600" i="1" dirty="0">
                <a:latin typeface="Palatino Linotype" panose="02040502050505030304" pitchFamily="18" charset="0"/>
              </a:rPr>
              <a:t>Kristov život i djela</a:t>
            </a:r>
            <a:r>
              <a:rPr lang="hr-HR" sz="1600" dirty="0">
                <a:latin typeface="Palatino Linotype" panose="02040502050505030304" pitchFamily="18" charset="0"/>
              </a:rPr>
              <a:t> (</a:t>
            </a:r>
            <a:r>
              <a:rPr lang="hr-HR" sz="1600" i="1" dirty="0">
                <a:latin typeface="Palatino Linotype" panose="02040502050505030304" pitchFamily="18" charset="0"/>
              </a:rPr>
              <a:t>De vita et gestis Christi</a:t>
            </a:r>
            <a:r>
              <a:rPr lang="hr-HR" sz="1600" dirty="0">
                <a:latin typeface="Palatino Linotype" panose="02040502050505030304" pitchFamily="18" charset="0"/>
              </a:rPr>
              <a:t>). Napisao ga je 1526. godine, devet godina prije puno poznatijeg i u povijestima književnosti spominjanog kao prvog Kristovog biografa – Marca Girolama Vide i njegove </a:t>
            </a:r>
            <a:r>
              <a:rPr lang="hr-HR" sz="1600" i="1" dirty="0">
                <a:latin typeface="Palatino Linotype" panose="02040502050505030304" pitchFamily="18" charset="0"/>
              </a:rPr>
              <a:t>Kristijade</a:t>
            </a:r>
            <a:r>
              <a:rPr lang="hr-HR" sz="1600" dirty="0">
                <a:latin typeface="Palatino Linotype" panose="02040502050505030304" pitchFamily="18" charset="0"/>
              </a:rPr>
              <a:t> iz 1535. godine. Kajetan Vičić, Riječanin, autor je kudikamo najvećeg latinističkog epa: </a:t>
            </a:r>
            <a:r>
              <a:rPr lang="hr-HR" sz="1600" i="1" dirty="0">
                <a:latin typeface="Palatino Linotype" panose="02040502050505030304" pitchFamily="18" charset="0"/>
              </a:rPr>
              <a:t>Jišajida </a:t>
            </a:r>
            <a:r>
              <a:rPr lang="hr-HR" sz="1600" dirty="0">
                <a:latin typeface="Palatino Linotype" panose="02040502050505030304" pitchFamily="18" charset="0"/>
              </a:rPr>
              <a:t>(</a:t>
            </a:r>
            <a:r>
              <a:rPr lang="hr-HR" sz="1600" i="1" dirty="0">
                <a:latin typeface="Palatino Linotype" panose="02040502050505030304" pitchFamily="18" charset="0"/>
              </a:rPr>
              <a:t>Iesseis</a:t>
            </a:r>
            <a:r>
              <a:rPr lang="hr-HR" sz="1600" dirty="0">
                <a:latin typeface="Palatino Linotype" panose="02040502050505030304" pitchFamily="18" charset="0"/>
              </a:rPr>
              <a:t>), ep o životu Djevice Marije u 13531 heksametara nadilazi opsegom sve književne epove napisane na latinskom jeziku</a:t>
            </a:r>
            <a:endParaRPr lang="hr-HR" sz="1600" b="1" dirty="0">
              <a:latin typeface="Palatino Linotype" panose="0204050205050503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DBC5C-CE65-4C37-ADF5-F3A608492F4B}"/>
              </a:ext>
            </a:extLst>
          </p:cNvPr>
          <p:cNvSpPr>
            <a:spLocks noGrp="1"/>
          </p:cNvSpPr>
          <p:nvPr>
            <p:ph type="title"/>
          </p:nvPr>
        </p:nvSpPr>
        <p:spPr>
          <a:xfrm>
            <a:off x="642892" y="345809"/>
            <a:ext cx="5120561" cy="444765"/>
          </a:xfrm>
        </p:spPr>
        <p:txBody>
          <a:bodyPr vert="horz" lIns="91440" tIns="45720" rIns="91440" bIns="45720" rtlCol="0" anchor="ctr">
            <a:normAutofit fontScale="90000"/>
          </a:bodyPr>
          <a:lstStyle/>
          <a:p>
            <a:pPr algn="ctr"/>
            <a:r>
              <a:rPr lang="en-US" sz="2700" b="1" kern="1200" dirty="0" err="1">
                <a:solidFill>
                  <a:schemeClr val="tx1"/>
                </a:solidFill>
                <a:latin typeface="Palatino Linotype" panose="02040502050505030304" pitchFamily="18" charset="0"/>
              </a:rPr>
              <a:t>Ministar</a:t>
            </a:r>
            <a:r>
              <a:rPr lang="en-US" sz="2700" b="1" kern="1200" dirty="0">
                <a:solidFill>
                  <a:schemeClr val="tx1"/>
                </a:solidFill>
                <a:latin typeface="Palatino Linotype" panose="02040502050505030304" pitchFamily="18" charset="0"/>
              </a:rPr>
              <a:t> </a:t>
            </a:r>
            <a:r>
              <a:rPr lang="en-US" sz="2700" b="1" kern="1200" dirty="0" err="1">
                <a:solidFill>
                  <a:schemeClr val="tx1"/>
                </a:solidFill>
                <a:latin typeface="Palatino Linotype" panose="02040502050505030304" pitchFamily="18" charset="0"/>
              </a:rPr>
              <a:t>fasciniran</a:t>
            </a:r>
            <a:r>
              <a:rPr lang="en-US" sz="2700" b="1" kern="1200" dirty="0">
                <a:solidFill>
                  <a:schemeClr val="tx1"/>
                </a:solidFill>
                <a:latin typeface="Palatino Linotype" panose="02040502050505030304" pitchFamily="18" charset="0"/>
              </a:rPr>
              <a:t> </a:t>
            </a:r>
            <a:r>
              <a:rPr lang="en-US" sz="2700" b="1" kern="1200" dirty="0" err="1">
                <a:solidFill>
                  <a:schemeClr val="tx1"/>
                </a:solidFill>
                <a:latin typeface="Palatino Linotype" panose="02040502050505030304" pitchFamily="18" charset="0"/>
              </a:rPr>
              <a:t>antikom</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641C8B18-845B-40F6-8BE7-CE196B698E72}"/>
              </a:ext>
            </a:extLst>
          </p:cNvPr>
          <p:cNvSpPr txBox="1"/>
          <p:nvPr/>
        </p:nvSpPr>
        <p:spPr>
          <a:xfrm>
            <a:off x="319596" y="790575"/>
            <a:ext cx="5913643" cy="5805533"/>
          </a:xfrm>
          <a:prstGeom prst="rect">
            <a:avLst/>
          </a:prstGeom>
        </p:spPr>
        <p:txBody>
          <a:bodyPr vert="horz" lIns="91440" tIns="45720" rIns="91440" bIns="45720" rtlCol="0">
            <a:noAutofit/>
          </a:bodyPr>
          <a:lstStyle/>
          <a:p>
            <a:pPr algn="just">
              <a:lnSpc>
                <a:spcPct val="90000"/>
              </a:lnSpc>
              <a:spcAft>
                <a:spcPts val="600"/>
              </a:spcAft>
            </a:pPr>
            <a:endParaRPr lang="hr-HR" sz="1600" dirty="0">
              <a:latin typeface="Palatino Linotype" panose="02040502050505030304" pitchFamily="18" charset="0"/>
            </a:endParaRPr>
          </a:p>
          <a:p>
            <a:pPr algn="just">
              <a:lnSpc>
                <a:spcPct val="90000"/>
              </a:lnSpc>
              <a:spcAft>
                <a:spcPts val="600"/>
              </a:spcAft>
            </a:pPr>
            <a:r>
              <a:rPr lang="en-US" sz="1600" dirty="0" err="1">
                <a:latin typeface="Palatino Linotype" panose="02040502050505030304" pitchFamily="18" charset="0"/>
              </a:rPr>
              <a:t>Godine</a:t>
            </a:r>
            <a:r>
              <a:rPr lang="en-US" sz="1600" dirty="0">
                <a:latin typeface="Palatino Linotype" panose="02040502050505030304" pitchFamily="18" charset="0"/>
              </a:rPr>
              <a:t> 1891. </a:t>
            </a:r>
            <a:r>
              <a:rPr lang="en-US" sz="1600" dirty="0" err="1">
                <a:latin typeface="Palatino Linotype" panose="02040502050505030304" pitchFamily="18" charset="0"/>
              </a:rPr>
              <a:t>predstojnik</a:t>
            </a:r>
            <a:r>
              <a:rPr lang="en-US" sz="1600" dirty="0">
                <a:latin typeface="Palatino Linotype" panose="02040502050505030304" pitchFamily="18" charset="0"/>
              </a:rPr>
              <a:t> </a:t>
            </a:r>
            <a:r>
              <a:rPr lang="en-US" sz="1600" dirty="0" err="1">
                <a:latin typeface="Palatino Linotype" panose="02040502050505030304" pitchFamily="18" charset="0"/>
              </a:rPr>
              <a:t>Odjela</a:t>
            </a:r>
            <a:r>
              <a:rPr lang="en-US" sz="1600" dirty="0">
                <a:latin typeface="Palatino Linotype" panose="02040502050505030304" pitchFamily="18" charset="0"/>
              </a:rPr>
              <a:t> za </a:t>
            </a:r>
            <a:r>
              <a:rPr lang="en-US" sz="1600" dirty="0" err="1">
                <a:latin typeface="Palatino Linotype" panose="02040502050505030304" pitchFamily="18" charset="0"/>
              </a:rPr>
              <a:t>bogoštovlje</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nastavu</a:t>
            </a:r>
            <a:r>
              <a:rPr lang="en-US" sz="1600" dirty="0">
                <a:latin typeface="Palatino Linotype" panose="02040502050505030304" pitchFamily="18" charset="0"/>
              </a:rPr>
              <a:t> (</a:t>
            </a:r>
            <a:r>
              <a:rPr lang="en-US" sz="1600" dirty="0" err="1">
                <a:latin typeface="Palatino Linotype" panose="02040502050505030304" pitchFamily="18" charset="0"/>
              </a:rPr>
              <a:t>danas</a:t>
            </a:r>
            <a:r>
              <a:rPr lang="en-US" sz="1600" dirty="0">
                <a:latin typeface="Palatino Linotype" panose="02040502050505030304" pitchFamily="18" charset="0"/>
              </a:rPr>
              <a:t> bi to bio </a:t>
            </a:r>
            <a:r>
              <a:rPr lang="en-US" sz="1600" dirty="0" err="1">
                <a:latin typeface="Palatino Linotype" panose="02040502050505030304" pitchFamily="18" charset="0"/>
              </a:rPr>
              <a:t>ministar</a:t>
            </a:r>
            <a:r>
              <a:rPr lang="en-US" sz="1600" dirty="0">
                <a:latin typeface="Palatino Linotype" panose="02040502050505030304" pitchFamily="18" charset="0"/>
              </a:rPr>
              <a:t> </a:t>
            </a:r>
            <a:r>
              <a:rPr lang="en-US" sz="1600" dirty="0" err="1">
                <a:latin typeface="Palatino Linotype" panose="02040502050505030304" pitchFamily="18" charset="0"/>
              </a:rPr>
              <a:t>prosvjete</a:t>
            </a:r>
            <a:r>
              <a:rPr lang="en-US" sz="1600" dirty="0">
                <a:latin typeface="Palatino Linotype" panose="02040502050505030304" pitchFamily="18" charset="0"/>
              </a:rPr>
              <a:t>) </a:t>
            </a:r>
            <a:r>
              <a:rPr lang="en-US" sz="1600" dirty="0" err="1">
                <a:latin typeface="Palatino Linotype" panose="02040502050505030304" pitchFamily="18" charset="0"/>
              </a:rPr>
              <a:t>postao</a:t>
            </a:r>
            <a:r>
              <a:rPr lang="en-US" sz="1600" dirty="0">
                <a:latin typeface="Palatino Linotype" panose="02040502050505030304" pitchFamily="18" charset="0"/>
              </a:rPr>
              <a:t> je </a:t>
            </a:r>
            <a:r>
              <a:rPr lang="en-US" sz="1600" dirty="0" err="1">
                <a:latin typeface="Palatino Linotype" panose="02040502050505030304" pitchFamily="18" charset="0"/>
              </a:rPr>
              <a:t>Izidor</a:t>
            </a:r>
            <a:r>
              <a:rPr lang="en-US" sz="1600" dirty="0">
                <a:latin typeface="Palatino Linotype" panose="02040502050505030304" pitchFamily="18" charset="0"/>
              </a:rPr>
              <a:t> (Iso) </a:t>
            </a:r>
            <a:r>
              <a:rPr lang="en-US" sz="1600" dirty="0" err="1">
                <a:latin typeface="Palatino Linotype" panose="02040502050505030304" pitchFamily="18" charset="0"/>
              </a:rPr>
              <a:t>Kršnjavi</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odlučio</a:t>
            </a:r>
            <a:r>
              <a:rPr lang="en-US" sz="1600" dirty="0">
                <a:latin typeface="Palatino Linotype" panose="02040502050505030304" pitchFamily="18" charset="0"/>
              </a:rPr>
              <a:t> je </a:t>
            </a:r>
            <a:r>
              <a:rPr lang="en-US" sz="1600" dirty="0" err="1">
                <a:latin typeface="Palatino Linotype" panose="02040502050505030304" pitchFamily="18" charset="0"/>
              </a:rPr>
              <a:t>zgradu</a:t>
            </a:r>
            <a:r>
              <a:rPr lang="en-US" sz="1600" dirty="0">
                <a:latin typeface="Palatino Linotype" panose="02040502050505030304" pitchFamily="18" charset="0"/>
              </a:rPr>
              <a:t> </a:t>
            </a:r>
            <a:r>
              <a:rPr lang="en-US" sz="1600" dirty="0" err="1">
                <a:latin typeface="Palatino Linotype" panose="02040502050505030304" pitchFamily="18" charset="0"/>
              </a:rPr>
              <a:t>svojeg</a:t>
            </a:r>
            <a:r>
              <a:rPr lang="en-US" sz="1600" dirty="0">
                <a:latin typeface="Palatino Linotype" panose="02040502050505030304" pitchFamily="18" charset="0"/>
              </a:rPr>
              <a:t> </a:t>
            </a:r>
            <a:r>
              <a:rPr lang="en-US" sz="1600" dirty="0" err="1">
                <a:latin typeface="Palatino Linotype" panose="02040502050505030304" pitchFamily="18" charset="0"/>
              </a:rPr>
              <a:t>Ministarstva</a:t>
            </a:r>
            <a:r>
              <a:rPr lang="en-US" sz="1600" dirty="0">
                <a:latin typeface="Palatino Linotype" panose="02040502050505030304" pitchFamily="18" charset="0"/>
              </a:rPr>
              <a:t> </a:t>
            </a:r>
            <a:r>
              <a:rPr lang="en-US" sz="1600" dirty="0" err="1">
                <a:latin typeface="Palatino Linotype" panose="02040502050505030304" pitchFamily="18" charset="0"/>
              </a:rPr>
              <a:t>urediti</a:t>
            </a:r>
            <a:r>
              <a:rPr lang="en-US" sz="1600" dirty="0">
                <a:latin typeface="Palatino Linotype" panose="02040502050505030304" pitchFamily="18" charset="0"/>
              </a:rPr>
              <a:t> u </a:t>
            </a:r>
            <a:r>
              <a:rPr lang="en-US" sz="1600" dirty="0" err="1">
                <a:latin typeface="Palatino Linotype" panose="02040502050505030304" pitchFamily="18" charset="0"/>
              </a:rPr>
              <a:t>skladu</a:t>
            </a:r>
            <a:r>
              <a:rPr lang="en-US" sz="1600" dirty="0">
                <a:latin typeface="Palatino Linotype" panose="02040502050505030304" pitchFamily="18" charset="0"/>
              </a:rPr>
              <a:t> s </a:t>
            </a:r>
            <a:r>
              <a:rPr lang="en-US" sz="1600" dirty="0" err="1">
                <a:latin typeface="Palatino Linotype" panose="02040502050505030304" pitchFamily="18" charset="0"/>
              </a:rPr>
              <a:t>funkcijom</a:t>
            </a:r>
            <a:r>
              <a:rPr lang="en-US" sz="1600" dirty="0">
                <a:latin typeface="Palatino Linotype" panose="02040502050505030304" pitchFamily="18" charset="0"/>
              </a:rPr>
              <a:t> </a:t>
            </a:r>
            <a:r>
              <a:rPr lang="en-US" sz="1600" dirty="0" err="1">
                <a:latin typeface="Palatino Linotype" panose="02040502050505030304" pitchFamily="18" charset="0"/>
              </a:rPr>
              <a:t>koju</a:t>
            </a:r>
            <a:r>
              <a:rPr lang="en-US" sz="1600" dirty="0">
                <a:latin typeface="Palatino Linotype" panose="02040502050505030304" pitchFamily="18" charset="0"/>
              </a:rPr>
              <a:t> </a:t>
            </a:r>
            <a:r>
              <a:rPr lang="en-US" sz="1600" dirty="0" err="1">
                <a:latin typeface="Palatino Linotype" panose="02040502050505030304" pitchFamily="18" charset="0"/>
              </a:rPr>
              <a:t>obavlja</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sa</a:t>
            </a:r>
            <a:r>
              <a:rPr lang="en-US" sz="1600" dirty="0">
                <a:latin typeface="Palatino Linotype" panose="02040502050505030304" pitchFamily="18" charset="0"/>
              </a:rPr>
              <a:t> </a:t>
            </a:r>
            <a:r>
              <a:rPr lang="en-US" sz="1600" dirty="0" err="1">
                <a:latin typeface="Palatino Linotype" panose="02040502050505030304" pitchFamily="18" charset="0"/>
              </a:rPr>
              <a:t>svojim</a:t>
            </a:r>
            <a:r>
              <a:rPr lang="en-US" sz="1600" dirty="0">
                <a:latin typeface="Palatino Linotype" panose="02040502050505030304" pitchFamily="18" charset="0"/>
              </a:rPr>
              <a:t> </a:t>
            </a:r>
            <a:r>
              <a:rPr lang="en-US" sz="1600" dirty="0" err="1">
                <a:latin typeface="Palatino Linotype" panose="02040502050505030304" pitchFamily="18" charset="0"/>
              </a:rPr>
              <a:t>osobnim</a:t>
            </a:r>
            <a:r>
              <a:rPr lang="en-US" sz="1600" dirty="0">
                <a:latin typeface="Palatino Linotype" panose="02040502050505030304" pitchFamily="18" charset="0"/>
              </a:rPr>
              <a:t> </a:t>
            </a:r>
            <a:r>
              <a:rPr lang="en-US" sz="1600" dirty="0" err="1">
                <a:latin typeface="Palatino Linotype" panose="02040502050505030304" pitchFamily="18" charset="0"/>
              </a:rPr>
              <a:t>afinitetima</a:t>
            </a:r>
            <a:r>
              <a:rPr lang="en-US" sz="1600" dirty="0">
                <a:latin typeface="Palatino Linotype" panose="02040502050505030304" pitchFamily="18" charset="0"/>
              </a:rPr>
              <a:t>. </a:t>
            </a:r>
          </a:p>
          <a:p>
            <a:pPr algn="just">
              <a:lnSpc>
                <a:spcPct val="90000"/>
              </a:lnSpc>
              <a:spcAft>
                <a:spcPts val="600"/>
              </a:spcAft>
            </a:pPr>
            <a:r>
              <a:rPr lang="en-US" sz="1600" dirty="0">
                <a:latin typeface="Palatino Linotype" panose="02040502050505030304" pitchFamily="18" charset="0"/>
              </a:rPr>
              <a:t>“Moja je </a:t>
            </a:r>
            <a:r>
              <a:rPr lang="en-US" sz="1600" dirty="0" err="1">
                <a:latin typeface="Palatino Linotype" panose="02040502050505030304" pitchFamily="18" charset="0"/>
              </a:rPr>
              <a:t>temeljna</a:t>
            </a:r>
            <a:r>
              <a:rPr lang="en-US" sz="1600" dirty="0">
                <a:latin typeface="Palatino Linotype" panose="02040502050505030304" pitchFamily="18" charset="0"/>
              </a:rPr>
              <a:t> </a:t>
            </a:r>
            <a:r>
              <a:rPr lang="en-US" sz="1600" dirty="0" err="1">
                <a:latin typeface="Palatino Linotype" panose="02040502050505030304" pitchFamily="18" charset="0"/>
              </a:rPr>
              <a:t>ideja</a:t>
            </a:r>
            <a:r>
              <a:rPr lang="en-US" sz="1600" dirty="0">
                <a:latin typeface="Palatino Linotype" panose="02040502050505030304" pitchFamily="18" charset="0"/>
              </a:rPr>
              <a:t> da </a:t>
            </a:r>
            <a:r>
              <a:rPr lang="en-US" sz="1600" dirty="0" err="1">
                <a:latin typeface="Palatino Linotype" panose="02040502050505030304" pitchFamily="18" charset="0"/>
              </a:rPr>
              <a:t>zgrada</a:t>
            </a:r>
            <a:r>
              <a:rPr lang="en-US" sz="1600" dirty="0">
                <a:latin typeface="Palatino Linotype" panose="02040502050505030304" pitchFamily="18" charset="0"/>
              </a:rPr>
              <a:t> u </a:t>
            </a:r>
            <a:r>
              <a:rPr lang="en-US" sz="1600" dirty="0" err="1">
                <a:latin typeface="Palatino Linotype" panose="02040502050505030304" pitchFamily="18" charset="0"/>
              </a:rPr>
              <a:t>kojoj</a:t>
            </a:r>
            <a:r>
              <a:rPr lang="en-US" sz="1600" dirty="0">
                <a:latin typeface="Palatino Linotype" panose="02040502050505030304" pitchFamily="18" charset="0"/>
              </a:rPr>
              <a:t> se </a:t>
            </a:r>
            <a:r>
              <a:rPr lang="en-US" sz="1600" dirty="0" err="1">
                <a:latin typeface="Palatino Linotype" panose="02040502050505030304" pitchFamily="18" charset="0"/>
              </a:rPr>
              <a:t>obavljaju</a:t>
            </a:r>
            <a:r>
              <a:rPr lang="en-US" sz="1600" dirty="0">
                <a:latin typeface="Palatino Linotype" panose="02040502050505030304" pitchFamily="18" charset="0"/>
              </a:rPr>
              <a:t> </a:t>
            </a:r>
            <a:r>
              <a:rPr lang="en-US" sz="1600" dirty="0" err="1">
                <a:latin typeface="Palatino Linotype" panose="02040502050505030304" pitchFamily="18" charset="0"/>
              </a:rPr>
              <a:t>najodlučniji</a:t>
            </a:r>
            <a:r>
              <a:rPr lang="en-US" sz="1600" dirty="0">
                <a:latin typeface="Palatino Linotype" panose="02040502050505030304" pitchFamily="18" charset="0"/>
              </a:rPr>
              <a:t> </a:t>
            </a:r>
            <a:r>
              <a:rPr lang="en-US" sz="1600" dirty="0" err="1">
                <a:latin typeface="Palatino Linotype" panose="02040502050505030304" pitchFamily="18" charset="0"/>
              </a:rPr>
              <a:t>poslovi</a:t>
            </a:r>
            <a:r>
              <a:rPr lang="en-US" sz="1600" dirty="0">
                <a:latin typeface="Palatino Linotype" panose="02040502050505030304" pitchFamily="18" charset="0"/>
              </a:rPr>
              <a:t>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polju</a:t>
            </a:r>
            <a:r>
              <a:rPr lang="en-US" sz="1600" dirty="0">
                <a:latin typeface="Palatino Linotype" panose="02040502050505030304" pitchFamily="18" charset="0"/>
              </a:rPr>
              <a:t> </a:t>
            </a:r>
            <a:r>
              <a:rPr lang="en-US" sz="1600" dirty="0" err="1">
                <a:latin typeface="Palatino Linotype" panose="02040502050505030304" pitchFamily="18" charset="0"/>
              </a:rPr>
              <a:t>nastave</a:t>
            </a:r>
            <a:r>
              <a:rPr lang="en-US" sz="1600" dirty="0">
                <a:latin typeface="Palatino Linotype" panose="02040502050505030304" pitchFamily="18" charset="0"/>
              </a:rPr>
              <a:t>, u </a:t>
            </a:r>
            <a:r>
              <a:rPr lang="en-US" sz="1600" dirty="0" err="1">
                <a:latin typeface="Palatino Linotype" panose="02040502050505030304" pitchFamily="18" charset="0"/>
              </a:rPr>
              <a:t>kojoj</a:t>
            </a:r>
            <a:r>
              <a:rPr lang="en-US" sz="1600" dirty="0">
                <a:latin typeface="Palatino Linotype" panose="02040502050505030304" pitchFamily="18" charset="0"/>
              </a:rPr>
              <a:t> se </a:t>
            </a:r>
            <a:r>
              <a:rPr lang="en-US" sz="1600" dirty="0" err="1">
                <a:latin typeface="Palatino Linotype" panose="02040502050505030304" pitchFamily="18" charset="0"/>
              </a:rPr>
              <a:t>utječe</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upravna</a:t>
            </a:r>
            <a:r>
              <a:rPr lang="en-US" sz="1600" dirty="0">
                <a:latin typeface="Palatino Linotype" panose="02040502050505030304" pitchFamily="18" charset="0"/>
              </a:rPr>
              <a:t> </a:t>
            </a:r>
            <a:r>
              <a:rPr lang="en-US" sz="1600" dirty="0" err="1">
                <a:latin typeface="Palatino Linotype" panose="02040502050505030304" pitchFamily="18" charset="0"/>
              </a:rPr>
              <a:t>pitanja</a:t>
            </a:r>
            <a:r>
              <a:rPr lang="en-US" sz="1600" dirty="0">
                <a:latin typeface="Palatino Linotype" panose="02040502050505030304" pitchFamily="18" charset="0"/>
              </a:rPr>
              <a:t> </a:t>
            </a:r>
            <a:r>
              <a:rPr lang="en-US" sz="1600" dirty="0" err="1">
                <a:latin typeface="Palatino Linotype" panose="02040502050505030304" pitchFamily="18" charset="0"/>
              </a:rPr>
              <a:t>bogoštovlja</a:t>
            </a:r>
            <a:r>
              <a:rPr lang="en-US" sz="1600" dirty="0">
                <a:latin typeface="Palatino Linotype" panose="02040502050505030304" pitchFamily="18" charset="0"/>
              </a:rPr>
              <a:t>, </a:t>
            </a:r>
            <a:r>
              <a:rPr lang="en-US" sz="1600" dirty="0" err="1">
                <a:latin typeface="Palatino Linotype" panose="02040502050505030304" pitchFamily="18" charset="0"/>
              </a:rPr>
              <a:t>vanjskim</a:t>
            </a:r>
            <a:r>
              <a:rPr lang="en-US" sz="1600" dirty="0">
                <a:latin typeface="Palatino Linotype" panose="02040502050505030304" pitchFamily="18" charset="0"/>
              </a:rPr>
              <a:t> </a:t>
            </a:r>
            <a:r>
              <a:rPr lang="en-US" sz="1600" dirty="0" err="1">
                <a:latin typeface="Palatino Linotype" panose="02040502050505030304" pitchFamily="18" charset="0"/>
              </a:rPr>
              <a:t>svojim</a:t>
            </a:r>
            <a:r>
              <a:rPr lang="en-US" sz="1600" dirty="0">
                <a:latin typeface="Palatino Linotype" panose="02040502050505030304" pitchFamily="18" charset="0"/>
              </a:rPr>
              <a:t> </a:t>
            </a:r>
            <a:r>
              <a:rPr lang="en-US" sz="1600" dirty="0" err="1">
                <a:latin typeface="Palatino Linotype" panose="02040502050505030304" pitchFamily="18" charset="0"/>
              </a:rPr>
              <a:t>oblikom</a:t>
            </a:r>
            <a:r>
              <a:rPr lang="en-US" sz="1600" dirty="0">
                <a:latin typeface="Palatino Linotype" panose="02040502050505030304" pitchFamily="18" charset="0"/>
              </a:rPr>
              <a:t> </a:t>
            </a:r>
            <a:r>
              <a:rPr lang="en-US" sz="1600" dirty="0" err="1">
                <a:latin typeface="Palatino Linotype" panose="02040502050505030304" pitchFamily="18" charset="0"/>
              </a:rPr>
              <a:t>bude</a:t>
            </a:r>
            <a:r>
              <a:rPr lang="en-US" sz="1600" dirty="0">
                <a:latin typeface="Palatino Linotype" panose="02040502050505030304" pitchFamily="18" charset="0"/>
              </a:rPr>
              <a:t> </a:t>
            </a:r>
            <a:r>
              <a:rPr lang="en-US" sz="1600" dirty="0" err="1">
                <a:latin typeface="Palatino Linotype" panose="02040502050505030304" pitchFamily="18" charset="0"/>
              </a:rPr>
              <a:t>primjerena</a:t>
            </a:r>
            <a:r>
              <a:rPr lang="en-US" sz="1600" dirty="0">
                <a:latin typeface="Palatino Linotype" panose="02040502050505030304" pitchFamily="18" charset="0"/>
              </a:rPr>
              <a:t> </a:t>
            </a:r>
            <a:r>
              <a:rPr lang="en-US" sz="1600" dirty="0" err="1">
                <a:latin typeface="Palatino Linotype" panose="02040502050505030304" pitchFamily="18" charset="0"/>
              </a:rPr>
              <a:t>toj</a:t>
            </a:r>
            <a:r>
              <a:rPr lang="en-US" sz="1600" dirty="0">
                <a:latin typeface="Palatino Linotype" panose="02040502050505030304" pitchFamily="18" charset="0"/>
              </a:rPr>
              <a:t> </a:t>
            </a:r>
            <a:r>
              <a:rPr lang="en-US" sz="1600" dirty="0" err="1">
                <a:latin typeface="Palatino Linotype" panose="02040502050505030304" pitchFamily="18" charset="0"/>
              </a:rPr>
              <a:t>zadaći</a:t>
            </a:r>
            <a:r>
              <a:rPr lang="en-US" sz="1600" dirty="0">
                <a:latin typeface="Palatino Linotype" panose="02040502050505030304" pitchFamily="18" charset="0"/>
              </a:rPr>
              <a:t> </a:t>
            </a:r>
            <a:r>
              <a:rPr lang="en-US" sz="1600" dirty="0" err="1">
                <a:latin typeface="Palatino Linotype" panose="02040502050505030304" pitchFamily="18" charset="0"/>
              </a:rPr>
              <a:t>vlade</a:t>
            </a:r>
            <a:r>
              <a:rPr lang="en-US" sz="1600" dirty="0">
                <a:latin typeface="Palatino Linotype" panose="02040502050505030304" pitchFamily="18" charset="0"/>
              </a:rPr>
              <a:t>. </a:t>
            </a:r>
            <a:r>
              <a:rPr lang="en-US" sz="1600" dirty="0" err="1">
                <a:latin typeface="Palatino Linotype" panose="02040502050505030304" pitchFamily="18" charset="0"/>
              </a:rPr>
              <a:t>Želio</a:t>
            </a:r>
            <a:r>
              <a:rPr lang="en-US" sz="1600" dirty="0">
                <a:latin typeface="Palatino Linotype" panose="02040502050505030304" pitchFamily="18" charset="0"/>
              </a:rPr>
              <a:t> </a:t>
            </a:r>
            <a:r>
              <a:rPr lang="en-US" sz="1600" dirty="0" err="1">
                <a:latin typeface="Palatino Linotype" panose="02040502050505030304" pitchFamily="18" charset="0"/>
              </a:rPr>
              <a:t>sam</a:t>
            </a:r>
            <a:r>
              <a:rPr lang="en-US" sz="1600" dirty="0">
                <a:latin typeface="Palatino Linotype" panose="02040502050505030304" pitchFamily="18" charset="0"/>
              </a:rPr>
              <a:t> da se </a:t>
            </a:r>
            <a:r>
              <a:rPr lang="en-US" sz="1600" dirty="0" err="1">
                <a:latin typeface="Palatino Linotype" panose="02040502050505030304" pitchFamily="18" charset="0"/>
              </a:rPr>
              <a:t>tu</a:t>
            </a:r>
            <a:r>
              <a:rPr lang="en-US" sz="1600" dirty="0">
                <a:latin typeface="Palatino Linotype" panose="02040502050505030304" pitchFamily="18" charset="0"/>
              </a:rPr>
              <a:t>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umjetnički</a:t>
            </a:r>
            <a:r>
              <a:rPr lang="en-US" sz="1600" dirty="0">
                <a:latin typeface="Palatino Linotype" panose="02040502050505030304" pitchFamily="18" charset="0"/>
              </a:rPr>
              <a:t> </a:t>
            </a:r>
            <a:r>
              <a:rPr lang="en-US" sz="1600" dirty="0" err="1">
                <a:latin typeface="Palatino Linotype" panose="02040502050505030304" pitchFamily="18" charset="0"/>
              </a:rPr>
              <a:t>način</a:t>
            </a:r>
            <a:r>
              <a:rPr lang="en-US" sz="1600" dirty="0">
                <a:latin typeface="Palatino Linotype" panose="02040502050505030304" pitchFamily="18" charset="0"/>
              </a:rPr>
              <a:t> </a:t>
            </a:r>
            <a:r>
              <a:rPr lang="en-US" sz="1600" dirty="0" err="1">
                <a:latin typeface="Palatino Linotype" panose="02040502050505030304" pitchFamily="18" charset="0"/>
              </a:rPr>
              <a:t>izraze</a:t>
            </a:r>
            <a:r>
              <a:rPr lang="en-US" sz="1600" dirty="0">
                <a:latin typeface="Palatino Linotype" panose="02040502050505030304" pitchFamily="18" charset="0"/>
              </a:rPr>
              <a:t> </a:t>
            </a:r>
            <a:r>
              <a:rPr lang="en-US" sz="1600" dirty="0" err="1">
                <a:latin typeface="Palatino Linotype" panose="02040502050505030304" pitchFamily="18" charset="0"/>
              </a:rPr>
              <a:t>svi</a:t>
            </a:r>
            <a:r>
              <a:rPr lang="en-US" sz="1600" dirty="0">
                <a:latin typeface="Palatino Linotype" panose="02040502050505030304" pitchFamily="18" charset="0"/>
              </a:rPr>
              <a:t> </a:t>
            </a:r>
            <a:r>
              <a:rPr lang="en-US" sz="1600" dirty="0" err="1">
                <a:latin typeface="Palatino Linotype" panose="02040502050505030304" pitchFamily="18" charset="0"/>
              </a:rPr>
              <a:t>kulturni</a:t>
            </a:r>
            <a:r>
              <a:rPr lang="en-US" sz="1600" dirty="0">
                <a:latin typeface="Palatino Linotype" panose="02040502050505030304" pitchFamily="18" charset="0"/>
              </a:rPr>
              <a:t> </a:t>
            </a:r>
            <a:r>
              <a:rPr lang="en-US" sz="1600" dirty="0" err="1">
                <a:latin typeface="Palatino Linotype" panose="02040502050505030304" pitchFamily="18" charset="0"/>
              </a:rPr>
              <a:t>temelji</a:t>
            </a:r>
            <a:r>
              <a:rPr lang="en-US" sz="1600" dirty="0">
                <a:latin typeface="Palatino Linotype" panose="02040502050505030304" pitchFamily="18" charset="0"/>
              </a:rPr>
              <a:t>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kojima</a:t>
            </a:r>
            <a:r>
              <a:rPr lang="en-US" sz="1600" dirty="0">
                <a:latin typeface="Palatino Linotype" panose="02040502050505030304" pitchFamily="18" charset="0"/>
              </a:rPr>
              <a:t> </a:t>
            </a:r>
            <a:r>
              <a:rPr lang="en-US" sz="1600" dirty="0" err="1">
                <a:latin typeface="Palatino Linotype" panose="02040502050505030304" pitchFamily="18" charset="0"/>
              </a:rPr>
              <a:t>stoji</a:t>
            </a:r>
            <a:r>
              <a:rPr lang="en-US" sz="1600" dirty="0">
                <a:latin typeface="Palatino Linotype" panose="02040502050505030304" pitchFamily="18" charset="0"/>
              </a:rPr>
              <a:t> </a:t>
            </a:r>
            <a:r>
              <a:rPr lang="en-US" sz="1600" dirty="0" err="1">
                <a:latin typeface="Palatino Linotype" panose="02040502050505030304" pitchFamily="18" charset="0"/>
              </a:rPr>
              <a:t>naša</a:t>
            </a:r>
            <a:r>
              <a:rPr lang="en-US" sz="1600" dirty="0">
                <a:latin typeface="Palatino Linotype" panose="02040502050505030304" pitchFamily="18" charset="0"/>
              </a:rPr>
              <a:t> </a:t>
            </a:r>
            <a:r>
              <a:rPr lang="en-US" sz="1600" dirty="0" err="1">
                <a:latin typeface="Palatino Linotype" panose="02040502050505030304" pitchFamily="18" charset="0"/>
              </a:rPr>
              <a:t>nastava</a:t>
            </a:r>
            <a:r>
              <a:rPr lang="en-US" sz="1600" dirty="0">
                <a:latin typeface="Palatino Linotype" panose="02040502050505030304" pitchFamily="18" charset="0"/>
              </a:rPr>
              <a:t>: </a:t>
            </a:r>
            <a:r>
              <a:rPr lang="en-US" sz="1600" dirty="0" err="1">
                <a:latin typeface="Palatino Linotype" panose="02040502050505030304" pitchFamily="18" charset="0"/>
              </a:rPr>
              <a:t>klasična</a:t>
            </a:r>
            <a:r>
              <a:rPr lang="en-US" sz="1600" dirty="0">
                <a:latin typeface="Palatino Linotype" panose="02040502050505030304" pitchFamily="18" charset="0"/>
              </a:rPr>
              <a:t> </a:t>
            </a:r>
            <a:r>
              <a:rPr lang="en-US" sz="1600" dirty="0" err="1">
                <a:latin typeface="Palatino Linotype" panose="02040502050505030304" pitchFamily="18" charset="0"/>
              </a:rPr>
              <a:t>prošlost</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kršćanstvo</a:t>
            </a:r>
            <a:r>
              <a:rPr lang="en-US" sz="1600" dirty="0">
                <a:latin typeface="Palatino Linotype" panose="02040502050505030304" pitchFamily="18" charset="0"/>
              </a:rPr>
              <a:t>; </a:t>
            </a:r>
            <a:r>
              <a:rPr lang="en-US" sz="1600" dirty="0" err="1">
                <a:latin typeface="Palatino Linotype" panose="02040502050505030304" pitchFamily="18" charset="0"/>
              </a:rPr>
              <a:t>idealizam</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realizam</a:t>
            </a:r>
            <a:r>
              <a:rPr lang="en-US" sz="1600" dirty="0">
                <a:latin typeface="Palatino Linotype" panose="02040502050505030304" pitchFamily="18" charset="0"/>
              </a:rPr>
              <a:t>. S toga </a:t>
            </a:r>
            <a:r>
              <a:rPr lang="en-US" sz="1600" dirty="0" err="1">
                <a:latin typeface="Palatino Linotype" panose="02040502050505030304" pitchFamily="18" charset="0"/>
              </a:rPr>
              <a:t>sam</a:t>
            </a:r>
            <a:r>
              <a:rPr lang="en-US" sz="1600" dirty="0">
                <a:latin typeface="Palatino Linotype" panose="02040502050505030304" pitchFamily="18" charset="0"/>
              </a:rPr>
              <a:t> </a:t>
            </a:r>
            <a:r>
              <a:rPr lang="en-US" sz="1600" dirty="0" err="1">
                <a:latin typeface="Palatino Linotype" panose="02040502050505030304" pitchFamily="18" charset="0"/>
              </a:rPr>
              <a:t>gledišta</a:t>
            </a:r>
            <a:r>
              <a:rPr lang="en-US" sz="1600" dirty="0">
                <a:latin typeface="Palatino Linotype" panose="02040502050505030304" pitchFamily="18" charset="0"/>
              </a:rPr>
              <a:t> </a:t>
            </a:r>
            <a:r>
              <a:rPr lang="en-US" sz="1600" dirty="0" err="1">
                <a:latin typeface="Palatino Linotype" panose="02040502050505030304" pitchFamily="18" charset="0"/>
              </a:rPr>
              <a:t>polazio</a:t>
            </a:r>
            <a:r>
              <a:rPr lang="en-US" sz="1600" dirty="0">
                <a:latin typeface="Palatino Linotype" panose="02040502050505030304" pitchFamily="18" charset="0"/>
              </a:rPr>
              <a:t>, </a:t>
            </a:r>
            <a:r>
              <a:rPr lang="en-US" sz="1600" dirty="0" err="1">
                <a:latin typeface="Palatino Linotype" panose="02040502050505030304" pitchFamily="18" charset="0"/>
              </a:rPr>
              <a:t>kad</a:t>
            </a:r>
            <a:r>
              <a:rPr lang="en-US" sz="1600" dirty="0">
                <a:latin typeface="Palatino Linotype" panose="02040502050505030304" pitchFamily="18" charset="0"/>
              </a:rPr>
              <a:t> </a:t>
            </a:r>
            <a:r>
              <a:rPr lang="en-US" sz="1600" dirty="0" err="1">
                <a:latin typeface="Palatino Linotype" panose="02040502050505030304" pitchFamily="18" charset="0"/>
              </a:rPr>
              <a:t>sam</a:t>
            </a:r>
            <a:r>
              <a:rPr lang="en-US" sz="1600" dirty="0">
                <a:latin typeface="Palatino Linotype" panose="02040502050505030304" pitchFamily="18" charset="0"/>
              </a:rPr>
              <a:t> </a:t>
            </a:r>
            <a:r>
              <a:rPr lang="en-US" sz="1600" dirty="0" err="1">
                <a:latin typeface="Palatino Linotype" panose="02040502050505030304" pitchFamily="18" charset="0"/>
              </a:rPr>
              <a:t>odredio</a:t>
            </a:r>
            <a:r>
              <a:rPr lang="en-US" sz="1600" dirty="0">
                <a:latin typeface="Palatino Linotype" panose="02040502050505030304" pitchFamily="18" charset="0"/>
              </a:rPr>
              <a:t> </a:t>
            </a:r>
            <a:r>
              <a:rPr lang="en-US" sz="1600" dirty="0" err="1">
                <a:latin typeface="Palatino Linotype" panose="02040502050505030304" pitchFamily="18" charset="0"/>
              </a:rPr>
              <a:t>kako</a:t>
            </a:r>
            <a:r>
              <a:rPr lang="en-US" sz="1600" dirty="0">
                <a:latin typeface="Palatino Linotype" panose="02040502050505030304" pitchFamily="18" charset="0"/>
              </a:rPr>
              <a:t> se </a:t>
            </a:r>
            <a:r>
              <a:rPr lang="en-US" sz="1600" dirty="0" err="1">
                <a:latin typeface="Palatino Linotype" panose="02040502050505030304" pitchFamily="18" charset="0"/>
              </a:rPr>
              <a:t>imadu</a:t>
            </a:r>
            <a:r>
              <a:rPr lang="en-US" sz="1600" dirty="0">
                <a:latin typeface="Palatino Linotype" panose="02040502050505030304" pitchFamily="18" charset="0"/>
              </a:rPr>
              <a:t> </a:t>
            </a:r>
            <a:r>
              <a:rPr lang="en-US" sz="1600" dirty="0" err="1">
                <a:latin typeface="Palatino Linotype" panose="02040502050505030304" pitchFamily="18" charset="0"/>
              </a:rPr>
              <a:t>dekorirati</a:t>
            </a:r>
            <a:r>
              <a:rPr lang="en-US" sz="1600" dirty="0">
                <a:latin typeface="Palatino Linotype" panose="02040502050505030304" pitchFamily="18" charset="0"/>
              </a:rPr>
              <a:t> </a:t>
            </a:r>
            <a:r>
              <a:rPr lang="en-US" sz="1600" dirty="0" err="1">
                <a:latin typeface="Palatino Linotype" panose="02040502050505030304" pitchFamily="18" charset="0"/>
              </a:rPr>
              <a:t>dvorane</a:t>
            </a:r>
            <a:r>
              <a:rPr lang="en-US" sz="1600" dirty="0">
                <a:latin typeface="Palatino Linotype" panose="02040502050505030304" pitchFamily="18" charset="0"/>
              </a:rPr>
              <a:t>, </a:t>
            </a:r>
            <a:r>
              <a:rPr lang="en-US" sz="1600" dirty="0" err="1">
                <a:latin typeface="Palatino Linotype" panose="02040502050505030304" pitchFamily="18" charset="0"/>
              </a:rPr>
              <a:t>imenice</a:t>
            </a:r>
            <a:r>
              <a:rPr lang="en-US" sz="1600" dirty="0">
                <a:latin typeface="Palatino Linotype" panose="02040502050505030304" pitchFamily="18" charset="0"/>
              </a:rPr>
              <a:t> </a:t>
            </a:r>
            <a:r>
              <a:rPr lang="en-US" sz="1600" dirty="0" err="1">
                <a:latin typeface="Palatino Linotype" panose="02040502050505030304" pitchFamily="18" charset="0"/>
              </a:rPr>
              <a:t>glavna</a:t>
            </a:r>
            <a:r>
              <a:rPr lang="en-US" sz="1600" dirty="0">
                <a:latin typeface="Palatino Linotype" panose="02040502050505030304" pitchFamily="18" charset="0"/>
              </a:rPr>
              <a:t> </a:t>
            </a:r>
            <a:r>
              <a:rPr lang="en-US" sz="1600" dirty="0" err="1">
                <a:latin typeface="Palatino Linotype" panose="02040502050505030304" pitchFamily="18" charset="0"/>
              </a:rPr>
              <a:t>svečana</a:t>
            </a:r>
            <a:r>
              <a:rPr lang="en-US" sz="1600" dirty="0">
                <a:latin typeface="Palatino Linotype" panose="02040502050505030304" pitchFamily="18" charset="0"/>
              </a:rPr>
              <a:t> </a:t>
            </a:r>
            <a:r>
              <a:rPr lang="en-US" sz="1600" dirty="0" err="1">
                <a:latin typeface="Palatino Linotype" panose="02040502050505030304" pitchFamily="18" charset="0"/>
              </a:rPr>
              <a:t>dvorana</a:t>
            </a:r>
            <a:r>
              <a:rPr lang="en-US" sz="1600" dirty="0">
                <a:latin typeface="Palatino Linotype" panose="02040502050505030304" pitchFamily="18" charset="0"/>
              </a:rPr>
              <a:t>. </a:t>
            </a:r>
            <a:r>
              <a:rPr lang="en-US" sz="1600" dirty="0" err="1">
                <a:latin typeface="Palatino Linotype" panose="02040502050505030304" pitchFamily="18" charset="0"/>
              </a:rPr>
              <a:t>Htio</a:t>
            </a:r>
            <a:r>
              <a:rPr lang="en-US" sz="1600" dirty="0">
                <a:latin typeface="Palatino Linotype" panose="02040502050505030304" pitchFamily="18" charset="0"/>
              </a:rPr>
              <a:t> </a:t>
            </a:r>
            <a:r>
              <a:rPr lang="en-US" sz="1600" dirty="0" err="1">
                <a:latin typeface="Palatino Linotype" panose="02040502050505030304" pitchFamily="18" charset="0"/>
              </a:rPr>
              <a:t>sam</a:t>
            </a:r>
            <a:r>
              <a:rPr lang="en-US" sz="1600" dirty="0">
                <a:latin typeface="Palatino Linotype" panose="02040502050505030304" pitchFamily="18" charset="0"/>
              </a:rPr>
              <a:t> da </a:t>
            </a:r>
            <a:r>
              <a:rPr lang="en-US" sz="1600" dirty="0" err="1">
                <a:latin typeface="Palatino Linotype" panose="02040502050505030304" pitchFamily="18" charset="0"/>
              </a:rPr>
              <a:t>tu</a:t>
            </a:r>
            <a:r>
              <a:rPr lang="en-US" sz="1600" dirty="0">
                <a:latin typeface="Palatino Linotype" panose="02040502050505030304" pitchFamily="18" charset="0"/>
              </a:rPr>
              <a:t> </a:t>
            </a:r>
            <a:r>
              <a:rPr lang="en-US" sz="1600" dirty="0" err="1">
                <a:latin typeface="Palatino Linotype" panose="02040502050505030304" pitchFamily="18" charset="0"/>
              </a:rPr>
              <a:t>slike</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skulpture</a:t>
            </a:r>
            <a:r>
              <a:rPr lang="en-US" sz="1600" dirty="0">
                <a:latin typeface="Palatino Linotype" panose="02040502050505030304" pitchFamily="18" charset="0"/>
              </a:rPr>
              <a:t> </a:t>
            </a:r>
            <a:r>
              <a:rPr lang="en-US" sz="1600" dirty="0" err="1">
                <a:latin typeface="Palatino Linotype" panose="02040502050505030304" pitchFamily="18" charset="0"/>
              </a:rPr>
              <a:t>sjećaju</a:t>
            </a:r>
            <a:r>
              <a:rPr lang="en-US" sz="1600" dirty="0">
                <a:latin typeface="Palatino Linotype" panose="02040502050505030304" pitchFamily="18" charset="0"/>
              </a:rPr>
              <a:t>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bogoštovlje</a:t>
            </a:r>
            <a:r>
              <a:rPr lang="en-US" sz="1600" dirty="0">
                <a:latin typeface="Palatino Linotype" panose="02040502050505030304" pitchFamily="18" charset="0"/>
              </a:rPr>
              <a:t>, </a:t>
            </a:r>
            <a:r>
              <a:rPr lang="en-US" sz="1600" dirty="0" err="1">
                <a:latin typeface="Palatino Linotype" panose="02040502050505030304" pitchFamily="18" charset="0"/>
              </a:rPr>
              <a:t>nastavu</a:t>
            </a:r>
            <a:r>
              <a:rPr lang="en-US" sz="1600" dirty="0">
                <a:latin typeface="Palatino Linotype" panose="02040502050505030304" pitchFamily="18" charset="0"/>
              </a:rPr>
              <a:t>, </a:t>
            </a:r>
            <a:r>
              <a:rPr lang="en-US" sz="1600" dirty="0" err="1">
                <a:latin typeface="Palatino Linotype" panose="02040502050505030304" pitchFamily="18" charset="0"/>
              </a:rPr>
              <a:t>znanost</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umjetnost</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četiri</a:t>
            </a:r>
            <a:r>
              <a:rPr lang="en-US" sz="1600" dirty="0">
                <a:latin typeface="Palatino Linotype" panose="02040502050505030304" pitchFamily="18" charset="0"/>
              </a:rPr>
              <a:t> </a:t>
            </a:r>
            <a:r>
              <a:rPr lang="en-US" sz="1600" dirty="0" err="1">
                <a:latin typeface="Palatino Linotype" panose="02040502050505030304" pitchFamily="18" charset="0"/>
              </a:rPr>
              <a:t>fakulteta</a:t>
            </a:r>
            <a:r>
              <a:rPr lang="en-US" sz="1600" dirty="0">
                <a:latin typeface="Palatino Linotype" panose="02040502050505030304" pitchFamily="18" charset="0"/>
              </a:rPr>
              <a:t> </a:t>
            </a:r>
            <a:r>
              <a:rPr lang="en-US" sz="1600" dirty="0" err="1">
                <a:latin typeface="Palatino Linotype" panose="02040502050505030304" pitchFamily="18" charset="0"/>
              </a:rPr>
              <a:t>Sveučilišta</a:t>
            </a:r>
            <a:r>
              <a:rPr lang="en-US" sz="1600" dirty="0">
                <a:latin typeface="Palatino Linotype" panose="02040502050505030304" pitchFamily="18" charset="0"/>
              </a:rPr>
              <a:t>, a </a:t>
            </a:r>
            <a:r>
              <a:rPr lang="en-US" sz="1600" dirty="0" err="1">
                <a:latin typeface="Palatino Linotype" panose="02040502050505030304" pitchFamily="18" charset="0"/>
              </a:rPr>
              <a:t>na</a:t>
            </a:r>
            <a:r>
              <a:rPr lang="en-US" sz="1600" dirty="0">
                <a:latin typeface="Palatino Linotype" panose="02040502050505030304" pitchFamily="18" charset="0"/>
              </a:rPr>
              <a:t> </a:t>
            </a:r>
            <a:r>
              <a:rPr lang="en-US" sz="1600" dirty="0" err="1">
                <a:latin typeface="Palatino Linotype" panose="02040502050505030304" pitchFamily="18" charset="0"/>
              </a:rPr>
              <a:t>stijene</a:t>
            </a:r>
            <a:r>
              <a:rPr lang="en-US" sz="1600" dirty="0">
                <a:latin typeface="Palatino Linotype" panose="02040502050505030304" pitchFamily="18" charset="0"/>
              </a:rPr>
              <a:t> da </a:t>
            </a:r>
            <a:r>
              <a:rPr lang="en-US" sz="1600" dirty="0" err="1">
                <a:latin typeface="Palatino Linotype" panose="02040502050505030304" pitchFamily="18" charset="0"/>
              </a:rPr>
              <a:t>dođu</a:t>
            </a:r>
            <a:r>
              <a:rPr lang="en-US" sz="1600" dirty="0">
                <a:latin typeface="Palatino Linotype" panose="02040502050505030304" pitchFamily="18" charset="0"/>
              </a:rPr>
              <a:t> </a:t>
            </a:r>
            <a:r>
              <a:rPr lang="en-US" sz="1600" dirty="0" err="1">
                <a:latin typeface="Palatino Linotype" panose="02040502050505030304" pitchFamily="18" charset="0"/>
              </a:rPr>
              <a:t>slike</a:t>
            </a:r>
            <a:r>
              <a:rPr lang="en-US" sz="1600" dirty="0">
                <a:latin typeface="Palatino Linotype" panose="02040502050505030304" pitchFamily="18" charset="0"/>
              </a:rPr>
              <a:t> </a:t>
            </a:r>
            <a:r>
              <a:rPr lang="en-US" sz="1600" dirty="0" err="1">
                <a:latin typeface="Palatino Linotype" panose="02040502050505030304" pitchFamily="18" charset="0"/>
              </a:rPr>
              <a:t>iz</a:t>
            </a:r>
            <a:r>
              <a:rPr lang="en-US" sz="1600" dirty="0">
                <a:latin typeface="Palatino Linotype" panose="02040502050505030304" pitchFamily="18" charset="0"/>
              </a:rPr>
              <a:t> </a:t>
            </a:r>
            <a:r>
              <a:rPr lang="en-US" sz="1600" dirty="0" err="1">
                <a:latin typeface="Palatino Linotype" panose="02040502050505030304" pitchFamily="18" charset="0"/>
              </a:rPr>
              <a:t>hrvatske</a:t>
            </a:r>
            <a:r>
              <a:rPr lang="en-US" sz="1600" dirty="0">
                <a:latin typeface="Palatino Linotype" panose="02040502050505030304" pitchFamily="18" charset="0"/>
              </a:rPr>
              <a:t> </a:t>
            </a:r>
            <a:r>
              <a:rPr lang="en-US" sz="1600" dirty="0" err="1">
                <a:latin typeface="Palatino Linotype" panose="02040502050505030304" pitchFamily="18" charset="0"/>
              </a:rPr>
              <a:t>kulturne</a:t>
            </a:r>
            <a:r>
              <a:rPr lang="en-US" sz="1600" dirty="0">
                <a:latin typeface="Palatino Linotype" panose="02040502050505030304" pitchFamily="18" charset="0"/>
              </a:rPr>
              <a:t> </a:t>
            </a:r>
            <a:r>
              <a:rPr lang="en-US" sz="1600" dirty="0" err="1">
                <a:latin typeface="Palatino Linotype" panose="02040502050505030304" pitchFamily="18" charset="0"/>
              </a:rPr>
              <a:t>povijesti</a:t>
            </a:r>
            <a:r>
              <a:rPr lang="en-US" sz="1600" dirty="0">
                <a:latin typeface="Palatino Linotype" panose="02040502050505030304" pitchFamily="18" charset="0"/>
              </a:rPr>
              <a:t>. </a:t>
            </a:r>
            <a:r>
              <a:rPr lang="en-US" sz="1600" dirty="0" err="1">
                <a:latin typeface="Palatino Linotype" panose="02040502050505030304" pitchFamily="18" charset="0"/>
              </a:rPr>
              <a:t>Htio</a:t>
            </a:r>
            <a:r>
              <a:rPr lang="en-US" sz="1600" dirty="0">
                <a:latin typeface="Palatino Linotype" panose="02040502050505030304" pitchFamily="18" charset="0"/>
              </a:rPr>
              <a:t> </a:t>
            </a:r>
            <a:r>
              <a:rPr lang="en-US" sz="1600" dirty="0" err="1">
                <a:latin typeface="Palatino Linotype" panose="02040502050505030304" pitchFamily="18" charset="0"/>
              </a:rPr>
              <a:t>sam</a:t>
            </a:r>
            <a:r>
              <a:rPr lang="en-US" sz="1600" dirty="0">
                <a:latin typeface="Palatino Linotype" panose="02040502050505030304" pitchFamily="18" charset="0"/>
              </a:rPr>
              <a:t> </a:t>
            </a:r>
            <a:r>
              <a:rPr lang="en-US" sz="1600" dirty="0" err="1">
                <a:latin typeface="Palatino Linotype" panose="02040502050505030304" pitchFamily="18" charset="0"/>
              </a:rPr>
              <a:t>nadalje</a:t>
            </a:r>
            <a:r>
              <a:rPr lang="en-US" sz="1600" dirty="0">
                <a:latin typeface="Palatino Linotype" panose="02040502050505030304" pitchFamily="18" charset="0"/>
              </a:rPr>
              <a:t> da </a:t>
            </a:r>
            <a:r>
              <a:rPr lang="en-US" sz="1600" dirty="0" err="1">
                <a:latin typeface="Palatino Linotype" panose="02040502050505030304" pitchFamily="18" charset="0"/>
              </a:rPr>
              <a:t>jedna</a:t>
            </a:r>
            <a:r>
              <a:rPr lang="en-US" sz="1600" dirty="0">
                <a:latin typeface="Palatino Linotype" panose="02040502050505030304" pitchFamily="18" charset="0"/>
              </a:rPr>
              <a:t> soba </a:t>
            </a:r>
            <a:r>
              <a:rPr lang="en-US" sz="1600" dirty="0" err="1">
                <a:latin typeface="Palatino Linotype" panose="02040502050505030304" pitchFamily="18" charset="0"/>
              </a:rPr>
              <a:t>bude</a:t>
            </a:r>
            <a:r>
              <a:rPr lang="en-US" sz="1600" dirty="0">
                <a:latin typeface="Palatino Linotype" panose="02040502050505030304" pitchFamily="18" charset="0"/>
              </a:rPr>
              <a:t> u </a:t>
            </a:r>
            <a:r>
              <a:rPr lang="en-US" sz="1600" dirty="0" err="1">
                <a:latin typeface="Palatino Linotype" panose="02040502050505030304" pitchFamily="18" charset="0"/>
              </a:rPr>
              <a:t>pompejanskom</a:t>
            </a:r>
            <a:r>
              <a:rPr lang="en-US" sz="1600" dirty="0">
                <a:latin typeface="Palatino Linotype" panose="02040502050505030304" pitchFamily="18" charset="0"/>
              </a:rPr>
              <a:t> </a:t>
            </a:r>
            <a:r>
              <a:rPr lang="en-US" sz="1600" dirty="0" err="1">
                <a:latin typeface="Palatino Linotype" panose="02040502050505030304" pitchFamily="18" charset="0"/>
              </a:rPr>
              <a:t>stilu</a:t>
            </a:r>
            <a:r>
              <a:rPr lang="en-US" sz="1600" dirty="0">
                <a:latin typeface="Palatino Linotype" panose="02040502050505030304" pitchFamily="18" charset="0"/>
              </a:rPr>
              <a:t> </a:t>
            </a:r>
            <a:r>
              <a:rPr lang="en-US" sz="1600" dirty="0" err="1">
                <a:latin typeface="Palatino Linotype" panose="02040502050505030304" pitchFamily="18" charset="0"/>
              </a:rPr>
              <a:t>slikana</a:t>
            </a:r>
            <a:r>
              <a:rPr lang="en-US" sz="1600" dirty="0">
                <a:latin typeface="Palatino Linotype" panose="02040502050505030304" pitchFamily="18" charset="0"/>
              </a:rPr>
              <a:t>, </a:t>
            </a:r>
            <a:r>
              <a:rPr lang="en-US" sz="1600" dirty="0" err="1">
                <a:latin typeface="Palatino Linotype" panose="02040502050505030304" pitchFamily="18" charset="0"/>
              </a:rPr>
              <a:t>jer</a:t>
            </a:r>
            <a:r>
              <a:rPr lang="en-US" sz="1600" dirty="0">
                <a:latin typeface="Palatino Linotype" panose="02040502050505030304" pitchFamily="18" charset="0"/>
              </a:rPr>
              <a:t> je </a:t>
            </a:r>
            <a:r>
              <a:rPr lang="en-US" sz="1600" dirty="0" err="1">
                <a:latin typeface="Palatino Linotype" panose="02040502050505030304" pitchFamily="18" charset="0"/>
              </a:rPr>
              <a:t>klasična</a:t>
            </a:r>
            <a:r>
              <a:rPr lang="en-US" sz="1600" dirty="0">
                <a:latin typeface="Palatino Linotype" panose="02040502050505030304" pitchFamily="18" charset="0"/>
              </a:rPr>
              <a:t> </a:t>
            </a:r>
            <a:r>
              <a:rPr lang="en-US" sz="1600" dirty="0" err="1">
                <a:latin typeface="Palatino Linotype" panose="02040502050505030304" pitchFamily="18" charset="0"/>
              </a:rPr>
              <a:t>prošlost</a:t>
            </a:r>
            <a:r>
              <a:rPr lang="en-US" sz="1600" dirty="0">
                <a:latin typeface="Palatino Linotype" panose="02040502050505030304" pitchFamily="18" charset="0"/>
              </a:rPr>
              <a:t> </a:t>
            </a:r>
            <a:r>
              <a:rPr lang="en-US" sz="1600" dirty="0" err="1">
                <a:latin typeface="Palatino Linotype" panose="02040502050505030304" pitchFamily="18" charset="0"/>
              </a:rPr>
              <a:t>jedan</a:t>
            </a:r>
            <a:r>
              <a:rPr lang="en-US" sz="1600" dirty="0">
                <a:latin typeface="Palatino Linotype" panose="02040502050505030304" pitchFamily="18" charset="0"/>
              </a:rPr>
              <a:t> od </a:t>
            </a:r>
            <a:r>
              <a:rPr lang="en-US" sz="1600" dirty="0" err="1">
                <a:latin typeface="Palatino Linotype" panose="02040502050505030304" pitchFamily="18" charset="0"/>
              </a:rPr>
              <a:t>glavnih</a:t>
            </a:r>
            <a:r>
              <a:rPr lang="en-US" sz="1600" dirty="0">
                <a:latin typeface="Palatino Linotype" panose="02040502050505030304" pitchFamily="18" charset="0"/>
              </a:rPr>
              <a:t> </a:t>
            </a:r>
            <a:r>
              <a:rPr lang="en-US" sz="1600" dirty="0" err="1">
                <a:latin typeface="Palatino Linotype" panose="02040502050505030304" pitchFamily="18" charset="0"/>
              </a:rPr>
              <a:t>temelja</a:t>
            </a:r>
            <a:r>
              <a:rPr lang="en-US" sz="1600" dirty="0">
                <a:latin typeface="Palatino Linotype" panose="02040502050505030304" pitchFamily="18" charset="0"/>
              </a:rPr>
              <a:t> </a:t>
            </a:r>
            <a:r>
              <a:rPr lang="en-US" sz="1600" dirty="0" err="1">
                <a:latin typeface="Palatino Linotype" panose="02040502050505030304" pitchFamily="18" charset="0"/>
              </a:rPr>
              <a:t>naše</a:t>
            </a:r>
            <a:r>
              <a:rPr lang="en-US" sz="1600" dirty="0">
                <a:latin typeface="Palatino Linotype" panose="02040502050505030304" pitchFamily="18" charset="0"/>
              </a:rPr>
              <a:t> </a:t>
            </a:r>
            <a:r>
              <a:rPr lang="en-US" sz="1600" dirty="0" err="1">
                <a:latin typeface="Palatino Linotype" panose="02040502050505030304" pitchFamily="18" charset="0"/>
              </a:rPr>
              <a:t>nastave</a:t>
            </a:r>
            <a:r>
              <a:rPr lang="en-US" sz="1600" dirty="0">
                <a:latin typeface="Palatino Linotype" panose="02040502050505030304" pitchFamily="18" charset="0"/>
              </a:rPr>
              <a:t>, a </a:t>
            </a:r>
            <a:r>
              <a:rPr lang="en-US" sz="1600" dirty="0" err="1">
                <a:latin typeface="Palatino Linotype" panose="02040502050505030304" pitchFamily="18" charset="0"/>
              </a:rPr>
              <a:t>drugu</a:t>
            </a:r>
            <a:r>
              <a:rPr lang="en-US" sz="1600" dirty="0">
                <a:latin typeface="Palatino Linotype" panose="02040502050505030304" pitchFamily="18" charset="0"/>
              </a:rPr>
              <a:t> </a:t>
            </a:r>
            <a:r>
              <a:rPr lang="en-US" sz="1600" dirty="0" err="1">
                <a:latin typeface="Palatino Linotype" panose="02040502050505030304" pitchFamily="18" charset="0"/>
              </a:rPr>
              <a:t>sam</a:t>
            </a:r>
            <a:r>
              <a:rPr lang="en-US" sz="1600" dirty="0">
                <a:latin typeface="Palatino Linotype" panose="02040502050505030304" pitchFamily="18" charset="0"/>
              </a:rPr>
              <a:t> </a:t>
            </a:r>
            <a:r>
              <a:rPr lang="en-US" sz="1600" dirty="0" err="1">
                <a:latin typeface="Palatino Linotype" panose="02040502050505030304" pitchFamily="18" charset="0"/>
              </a:rPr>
              <a:t>sobu</a:t>
            </a:r>
            <a:r>
              <a:rPr lang="en-US" sz="1600" dirty="0">
                <a:latin typeface="Palatino Linotype" panose="02040502050505030304" pitchFamily="18" charset="0"/>
              </a:rPr>
              <a:t> </a:t>
            </a:r>
            <a:r>
              <a:rPr lang="en-US" sz="1600" dirty="0" err="1">
                <a:latin typeface="Palatino Linotype" panose="02040502050505030304" pitchFamily="18" charset="0"/>
              </a:rPr>
              <a:t>dao</a:t>
            </a:r>
            <a:r>
              <a:rPr lang="en-US" sz="1600" dirty="0">
                <a:latin typeface="Palatino Linotype" panose="02040502050505030304" pitchFamily="18" charset="0"/>
              </a:rPr>
              <a:t> </a:t>
            </a:r>
            <a:r>
              <a:rPr lang="en-US" sz="1600" dirty="0" err="1">
                <a:latin typeface="Palatino Linotype" panose="02040502050505030304" pitchFamily="18" charset="0"/>
              </a:rPr>
              <a:t>urediti</a:t>
            </a:r>
            <a:r>
              <a:rPr lang="en-US" sz="1600" dirty="0">
                <a:latin typeface="Palatino Linotype" panose="02040502050505030304" pitchFamily="18" charset="0"/>
              </a:rPr>
              <a:t> u </a:t>
            </a:r>
            <a:r>
              <a:rPr lang="en-US" sz="1600" dirty="0" err="1">
                <a:latin typeface="Palatino Linotype" panose="02040502050505030304" pitchFamily="18" charset="0"/>
              </a:rPr>
              <a:t>stilu</a:t>
            </a:r>
            <a:r>
              <a:rPr lang="en-US" sz="1600" dirty="0">
                <a:latin typeface="Palatino Linotype" panose="02040502050505030304" pitchFamily="18" charset="0"/>
              </a:rPr>
              <a:t> </a:t>
            </a:r>
            <a:r>
              <a:rPr lang="en-US" sz="1600" dirty="0" err="1">
                <a:latin typeface="Palatino Linotype" panose="02040502050505030304" pitchFamily="18" charset="0"/>
              </a:rPr>
              <a:t>renesance</a:t>
            </a:r>
            <a:r>
              <a:rPr lang="en-US" sz="1600" dirty="0">
                <a:latin typeface="Palatino Linotype" panose="02040502050505030304" pitchFamily="18" charset="0"/>
              </a:rPr>
              <a:t>, </a:t>
            </a:r>
            <a:r>
              <a:rPr lang="en-US" sz="1600" dirty="0" err="1">
                <a:latin typeface="Palatino Linotype" panose="02040502050505030304" pitchFamily="18" charset="0"/>
              </a:rPr>
              <a:t>jer</a:t>
            </a:r>
            <a:r>
              <a:rPr lang="en-US" sz="1600" dirty="0">
                <a:latin typeface="Palatino Linotype" panose="02040502050505030304" pitchFamily="18" charset="0"/>
              </a:rPr>
              <a:t> </a:t>
            </a:r>
            <a:r>
              <a:rPr lang="en-US" sz="1600" dirty="0" err="1">
                <a:latin typeface="Palatino Linotype" panose="02040502050505030304" pitchFamily="18" charset="0"/>
              </a:rPr>
              <a:t>smo</a:t>
            </a:r>
            <a:r>
              <a:rPr lang="en-US" sz="1600" dirty="0">
                <a:latin typeface="Palatino Linotype" panose="02040502050505030304" pitchFamily="18" charset="0"/>
              </a:rPr>
              <a:t> </a:t>
            </a:r>
            <a:r>
              <a:rPr lang="en-US" sz="1600" dirty="0" err="1">
                <a:latin typeface="Palatino Linotype" panose="02040502050505030304" pitchFamily="18" charset="0"/>
              </a:rPr>
              <a:t>prožeti</a:t>
            </a:r>
            <a:r>
              <a:rPr lang="en-US" sz="1600" dirty="0">
                <a:latin typeface="Palatino Linotype" panose="02040502050505030304" pitchFamily="18" charset="0"/>
              </a:rPr>
              <a:t> </a:t>
            </a:r>
            <a:r>
              <a:rPr lang="en-US" sz="1600" dirty="0" err="1">
                <a:latin typeface="Palatino Linotype" panose="02040502050505030304" pitchFamily="18" charset="0"/>
              </a:rPr>
              <a:t>duhom</a:t>
            </a:r>
            <a:r>
              <a:rPr lang="en-US" sz="1600" dirty="0">
                <a:latin typeface="Palatino Linotype" panose="02040502050505030304" pitchFamily="18" charset="0"/>
              </a:rPr>
              <a:t> toga </a:t>
            </a:r>
            <a:r>
              <a:rPr lang="en-US" sz="1600" dirty="0" err="1">
                <a:latin typeface="Palatino Linotype" panose="02040502050505030304" pitchFamily="18" charset="0"/>
              </a:rPr>
              <a:t>duševnoga</a:t>
            </a:r>
            <a:r>
              <a:rPr lang="en-US" sz="1600" dirty="0">
                <a:latin typeface="Palatino Linotype" panose="02040502050505030304" pitchFamily="18" charset="0"/>
              </a:rPr>
              <a:t> </a:t>
            </a:r>
            <a:r>
              <a:rPr lang="en-US" sz="1600" dirty="0" err="1">
                <a:latin typeface="Palatino Linotype" panose="02040502050505030304" pitchFamily="18" charset="0"/>
              </a:rPr>
              <a:t>pokreta</a:t>
            </a:r>
            <a:r>
              <a:rPr lang="en-US" sz="1600" dirty="0">
                <a:latin typeface="Palatino Linotype" panose="02040502050505030304" pitchFamily="18" charset="0"/>
              </a:rPr>
              <a:t>...”, </a:t>
            </a:r>
            <a:r>
              <a:rPr lang="en-US" sz="1600" dirty="0" err="1">
                <a:latin typeface="Palatino Linotype" panose="02040502050505030304" pitchFamily="18" charset="0"/>
              </a:rPr>
              <a:t>piše</a:t>
            </a:r>
            <a:r>
              <a:rPr lang="en-US" sz="1600" dirty="0">
                <a:latin typeface="Palatino Linotype" panose="02040502050505030304" pitchFamily="18" charset="0"/>
              </a:rPr>
              <a:t> </a:t>
            </a:r>
            <a:r>
              <a:rPr lang="en-US" sz="1600" dirty="0" err="1">
                <a:latin typeface="Palatino Linotype" panose="02040502050505030304" pitchFamily="18" charset="0"/>
              </a:rPr>
              <a:t>tako</a:t>
            </a:r>
            <a:r>
              <a:rPr lang="en-US" sz="1600" dirty="0">
                <a:latin typeface="Palatino Linotype" panose="02040502050505030304" pitchFamily="18" charset="0"/>
              </a:rPr>
              <a:t> </a:t>
            </a:r>
            <a:r>
              <a:rPr lang="en-US" sz="1600" dirty="0" err="1">
                <a:latin typeface="Palatino Linotype" panose="02040502050505030304" pitchFamily="18" charset="0"/>
              </a:rPr>
              <a:t>sam</a:t>
            </a:r>
            <a:r>
              <a:rPr lang="en-US" sz="1600" dirty="0">
                <a:latin typeface="Palatino Linotype" panose="02040502050505030304" pitchFamily="18" charset="0"/>
              </a:rPr>
              <a:t> </a:t>
            </a:r>
            <a:r>
              <a:rPr lang="en-US" sz="1600" dirty="0" err="1">
                <a:latin typeface="Palatino Linotype" panose="02040502050505030304" pitchFamily="18" charset="0"/>
              </a:rPr>
              <a:t>Kršnjavi</a:t>
            </a:r>
            <a:r>
              <a:rPr lang="en-US" sz="1600" dirty="0">
                <a:latin typeface="Palatino Linotype" panose="02040502050505030304" pitchFamily="18" charset="0"/>
              </a:rPr>
              <a:t> o </a:t>
            </a:r>
            <a:r>
              <a:rPr lang="en-US" sz="1600" dirty="0" err="1">
                <a:latin typeface="Palatino Linotype" panose="02040502050505030304" pitchFamily="18" charset="0"/>
              </a:rPr>
              <a:t>razlozima</a:t>
            </a:r>
            <a:r>
              <a:rPr lang="en-US" sz="1600" dirty="0">
                <a:latin typeface="Palatino Linotype" panose="02040502050505030304" pitchFamily="18" charset="0"/>
              </a:rPr>
              <a:t> koji </a:t>
            </a:r>
            <a:r>
              <a:rPr lang="en-US" sz="1600" dirty="0" err="1">
                <a:latin typeface="Palatino Linotype" panose="02040502050505030304" pitchFamily="18" charset="0"/>
              </a:rPr>
              <a:t>su</a:t>
            </a:r>
            <a:r>
              <a:rPr lang="en-US" sz="1600" dirty="0">
                <a:latin typeface="Palatino Linotype" panose="02040502050505030304" pitchFamily="18" charset="0"/>
              </a:rPr>
              <a:t> </a:t>
            </a:r>
            <a:r>
              <a:rPr lang="en-US" sz="1600" dirty="0" err="1">
                <a:latin typeface="Palatino Linotype" panose="02040502050505030304" pitchFamily="18" charset="0"/>
              </a:rPr>
              <a:t>ga</a:t>
            </a:r>
            <a:r>
              <a:rPr lang="en-US" sz="1600" dirty="0">
                <a:latin typeface="Palatino Linotype" panose="02040502050505030304" pitchFamily="18" charset="0"/>
              </a:rPr>
              <a:t> </a:t>
            </a:r>
            <a:r>
              <a:rPr lang="en-US" sz="1600" dirty="0" err="1">
                <a:latin typeface="Palatino Linotype" panose="02040502050505030304" pitchFamily="18" charset="0"/>
              </a:rPr>
              <a:t>naveli</a:t>
            </a:r>
            <a:r>
              <a:rPr lang="en-US" sz="1600" dirty="0">
                <a:latin typeface="Palatino Linotype" panose="02040502050505030304" pitchFamily="18" charset="0"/>
              </a:rPr>
              <a:t> da u </a:t>
            </a:r>
            <a:r>
              <a:rPr lang="en-US" sz="1600" dirty="0" err="1">
                <a:latin typeface="Palatino Linotype" panose="02040502050505030304" pitchFamily="18" charset="0"/>
              </a:rPr>
              <a:t>palači</a:t>
            </a:r>
            <a:r>
              <a:rPr lang="en-US" sz="1600" dirty="0">
                <a:latin typeface="Palatino Linotype" panose="02040502050505030304" pitchFamily="18" charset="0"/>
              </a:rPr>
              <a:t> u </a:t>
            </a:r>
            <a:r>
              <a:rPr lang="en-US" sz="1600" dirty="0" err="1">
                <a:latin typeface="Palatino Linotype" panose="02040502050505030304" pitchFamily="18" charset="0"/>
              </a:rPr>
              <a:t>današnjoj</a:t>
            </a:r>
            <a:r>
              <a:rPr lang="en-US" sz="1600" dirty="0">
                <a:latin typeface="Palatino Linotype" panose="02040502050505030304" pitchFamily="18" charset="0"/>
              </a:rPr>
              <a:t> </a:t>
            </a:r>
            <a:r>
              <a:rPr lang="en-US" sz="1600" dirty="0" err="1">
                <a:latin typeface="Palatino Linotype" panose="02040502050505030304" pitchFamily="18" charset="0"/>
              </a:rPr>
              <a:t>Opatičkoj</a:t>
            </a:r>
            <a:r>
              <a:rPr lang="en-US" sz="1600" dirty="0">
                <a:latin typeface="Palatino Linotype" panose="02040502050505030304" pitchFamily="18" charset="0"/>
              </a:rPr>
              <a:t> 10 </a:t>
            </a:r>
            <a:r>
              <a:rPr lang="en-US" sz="1600" dirty="0" err="1">
                <a:latin typeface="Palatino Linotype" panose="02040502050505030304" pitchFamily="18" charset="0"/>
              </a:rPr>
              <a:t>uredi</a:t>
            </a:r>
            <a:r>
              <a:rPr lang="en-US" sz="1600" dirty="0">
                <a:latin typeface="Palatino Linotype" panose="02040502050505030304" pitchFamily="18" charset="0"/>
              </a:rPr>
              <a:t> tri </a:t>
            </a:r>
            <a:r>
              <a:rPr lang="en-US" sz="1600" dirty="0" err="1">
                <a:latin typeface="Palatino Linotype" panose="02040502050505030304" pitchFamily="18" charset="0"/>
              </a:rPr>
              <a:t>prostorije</a:t>
            </a:r>
            <a:r>
              <a:rPr lang="en-US" sz="1600" dirty="0">
                <a:latin typeface="Palatino Linotype" panose="02040502050505030304" pitchFamily="18" charset="0"/>
              </a:rPr>
              <a:t> – </a:t>
            </a:r>
            <a:r>
              <a:rPr lang="en-US" sz="1600" dirty="0" err="1">
                <a:latin typeface="Palatino Linotype" panose="02040502050505030304" pitchFamily="18" charset="0"/>
              </a:rPr>
              <a:t>Zlatnu</a:t>
            </a:r>
            <a:r>
              <a:rPr lang="en-US" sz="1600" dirty="0">
                <a:latin typeface="Palatino Linotype" panose="02040502050505030304" pitchFamily="18" charset="0"/>
              </a:rPr>
              <a:t> </a:t>
            </a:r>
            <a:r>
              <a:rPr lang="en-US" sz="1600" dirty="0" err="1">
                <a:latin typeface="Palatino Linotype" panose="02040502050505030304" pitchFamily="18" charset="0"/>
              </a:rPr>
              <a:t>dvoranu</a:t>
            </a:r>
            <a:r>
              <a:rPr lang="en-US" sz="1600" dirty="0">
                <a:latin typeface="Palatino Linotype" panose="02040502050505030304" pitchFamily="18" charset="0"/>
              </a:rPr>
              <a:t> (</a:t>
            </a:r>
            <a:r>
              <a:rPr lang="en-US" sz="1600" dirty="0" err="1">
                <a:latin typeface="Palatino Linotype" panose="02040502050505030304" pitchFamily="18" charset="0"/>
              </a:rPr>
              <a:t>glavnu</a:t>
            </a:r>
            <a:r>
              <a:rPr lang="en-US" sz="1600" dirty="0">
                <a:latin typeface="Palatino Linotype" panose="02040502050505030304" pitchFamily="18" charset="0"/>
              </a:rPr>
              <a:t> </a:t>
            </a:r>
            <a:r>
              <a:rPr lang="en-US" sz="1600" dirty="0" err="1">
                <a:latin typeface="Palatino Linotype" panose="02040502050505030304" pitchFamily="18" charset="0"/>
              </a:rPr>
              <a:t>svečanu</a:t>
            </a:r>
            <a:r>
              <a:rPr lang="en-US" sz="1600" dirty="0">
                <a:latin typeface="Palatino Linotype" panose="02040502050505030304" pitchFamily="18" charset="0"/>
              </a:rPr>
              <a:t> </a:t>
            </a:r>
            <a:r>
              <a:rPr lang="en-US" sz="1600" dirty="0" err="1">
                <a:latin typeface="Palatino Linotype" panose="02040502050505030304" pitchFamily="18" charset="0"/>
              </a:rPr>
              <a:t>dvoranu</a:t>
            </a:r>
            <a:r>
              <a:rPr lang="en-US" sz="1600" dirty="0">
                <a:latin typeface="Palatino Linotype" panose="02040502050505030304" pitchFamily="18" charset="0"/>
              </a:rPr>
              <a:t>), </a:t>
            </a:r>
            <a:r>
              <a:rPr lang="en-US" sz="1600" dirty="0" err="1">
                <a:latin typeface="Palatino Linotype" panose="02040502050505030304" pitchFamily="18" charset="0"/>
              </a:rPr>
              <a:t>Pompejansku</a:t>
            </a:r>
            <a:r>
              <a:rPr lang="en-US" sz="1600" dirty="0">
                <a:latin typeface="Palatino Linotype" panose="02040502050505030304" pitchFamily="18" charset="0"/>
              </a:rPr>
              <a:t> </a:t>
            </a:r>
            <a:r>
              <a:rPr lang="en-US" sz="1600" dirty="0" err="1">
                <a:latin typeface="Palatino Linotype" panose="02040502050505030304" pitchFamily="18" charset="0"/>
              </a:rPr>
              <a:t>dvoranu</a:t>
            </a:r>
            <a:r>
              <a:rPr lang="en-US" sz="1600" dirty="0">
                <a:latin typeface="Palatino Linotype" panose="02040502050505030304" pitchFamily="18" charset="0"/>
              </a:rPr>
              <a:t> </a:t>
            </a:r>
            <a:r>
              <a:rPr lang="en-US" sz="1600" dirty="0" err="1">
                <a:latin typeface="Palatino Linotype" panose="02040502050505030304" pitchFamily="18" charset="0"/>
              </a:rPr>
              <a:t>i</a:t>
            </a:r>
            <a:r>
              <a:rPr lang="en-US" sz="1600" dirty="0">
                <a:latin typeface="Palatino Linotype" panose="02040502050505030304" pitchFamily="18" charset="0"/>
              </a:rPr>
              <a:t> </a:t>
            </a:r>
            <a:r>
              <a:rPr lang="en-US" sz="1600" dirty="0" err="1">
                <a:latin typeface="Palatino Linotype" panose="02040502050505030304" pitchFamily="18" charset="0"/>
              </a:rPr>
              <a:t>Renesansnu</a:t>
            </a:r>
            <a:r>
              <a:rPr lang="en-US" sz="1600" dirty="0">
                <a:latin typeface="Palatino Linotype" panose="02040502050505030304" pitchFamily="18" charset="0"/>
              </a:rPr>
              <a:t> </a:t>
            </a:r>
            <a:r>
              <a:rPr lang="en-US" sz="1600" dirty="0" err="1">
                <a:latin typeface="Palatino Linotype" panose="02040502050505030304" pitchFamily="18" charset="0"/>
              </a:rPr>
              <a:t>sobu</a:t>
            </a:r>
            <a:r>
              <a:rPr lang="en-US" sz="1600" dirty="0">
                <a:latin typeface="Palatino Linotype" panose="02040502050505030304" pitchFamily="18" charset="0"/>
              </a:rPr>
              <a:t> </a:t>
            </a:r>
            <a:r>
              <a:rPr lang="en-US" sz="1600" dirty="0" err="1">
                <a:latin typeface="Palatino Linotype" panose="02040502050505030304" pitchFamily="18" charset="0"/>
              </a:rPr>
              <a:t>namijenjenu</a:t>
            </a:r>
            <a:r>
              <a:rPr lang="en-US" sz="1600" dirty="0">
                <a:latin typeface="Palatino Linotype" panose="02040502050505030304" pitchFamily="18" charset="0"/>
              </a:rPr>
              <a:t> za </a:t>
            </a:r>
            <a:r>
              <a:rPr lang="en-US" sz="1600" dirty="0" err="1">
                <a:latin typeface="Palatino Linotype" panose="02040502050505030304" pitchFamily="18" charset="0"/>
              </a:rPr>
              <a:t>ured</a:t>
            </a:r>
            <a:r>
              <a:rPr lang="en-US" sz="1600" dirty="0">
                <a:latin typeface="Palatino Linotype" panose="02040502050505030304" pitchFamily="18" charset="0"/>
              </a:rPr>
              <a:t> </a:t>
            </a:r>
            <a:r>
              <a:rPr lang="en-US" sz="1600" dirty="0" err="1">
                <a:latin typeface="Palatino Linotype" panose="02040502050505030304" pitchFamily="18" charset="0"/>
              </a:rPr>
              <a:t>predstojnika</a:t>
            </a:r>
            <a:r>
              <a:rPr lang="en-US" sz="1600" dirty="0">
                <a:latin typeface="Palatino Linotype" panose="02040502050505030304" pitchFamily="18" charset="0"/>
              </a:rPr>
              <a:t>. </a:t>
            </a:r>
          </a:p>
        </p:txBody>
      </p:sp>
      <p:sp>
        <p:nvSpPr>
          <p:cNvPr id="28" name="Oval 2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F31B4BD0-BD7A-4197-971A-9410090C3A19}"/>
              </a:ext>
            </a:extLst>
          </p:cNvPr>
          <p:cNvPicPr>
            <a:picLocks noGrp="1" noChangeAspect="1"/>
          </p:cNvPicPr>
          <p:nvPr>
            <p:ph idx="1"/>
          </p:nvPr>
        </p:nvPicPr>
        <p:blipFill rotWithShape="1">
          <a:blip r:embed="rId2"/>
          <a:srcRect l="40065" r="40716"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descr="HIP.jpg">
            <a:extLst>
              <a:ext uri="{FF2B5EF4-FFF2-40B4-BE49-F238E27FC236}">
                <a16:creationId xmlns:a16="http://schemas.microsoft.com/office/drawing/2014/main" id="{B80053A5-0735-474E-9290-B820E148CA27}"/>
              </a:ext>
            </a:extLst>
          </p:cNvPr>
          <p:cNvPicPr>
            <a:picLocks noChangeAspect="1"/>
          </p:cNvPicPr>
          <p:nvPr/>
        </p:nvPicPr>
        <p:blipFill rotWithShape="1">
          <a:blip r:embed="rId3" cstate="print"/>
          <a:srcRect l="15596" r="25025"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7939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9" name="Arc 7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56FAF4EC-2B9B-45B6-A8EB-726D5ADA703E}"/>
              </a:ext>
            </a:extLst>
          </p:cNvPr>
          <p:cNvSpPr>
            <a:spLocks noGrp="1"/>
          </p:cNvSpPr>
          <p:nvPr>
            <p:ph type="title"/>
          </p:nvPr>
        </p:nvSpPr>
        <p:spPr>
          <a:xfrm>
            <a:off x="838200" y="365126"/>
            <a:ext cx="10515599" cy="861012"/>
          </a:xfrm>
        </p:spPr>
        <p:txBody>
          <a:bodyPr>
            <a:normAutofit/>
          </a:bodyPr>
          <a:lstStyle/>
          <a:p>
            <a:pPr algn="ctr"/>
            <a:r>
              <a:rPr lang="hr-HR" sz="3200" b="1" dirty="0">
                <a:latin typeface="Palatino Linotype" panose="02040502050505030304" pitchFamily="18" charset="0"/>
              </a:rPr>
              <a:t>Latinski je nekad bio kao engleski danas</a:t>
            </a:r>
          </a:p>
        </p:txBody>
      </p:sp>
      <p:sp>
        <p:nvSpPr>
          <p:cNvPr id="3" name="Content Placeholder 2">
            <a:extLst>
              <a:ext uri="{FF2B5EF4-FFF2-40B4-BE49-F238E27FC236}">
                <a16:creationId xmlns:a16="http://schemas.microsoft.com/office/drawing/2014/main" id="{FC32BBD0-8A04-40EF-AA18-91982525C098}"/>
              </a:ext>
            </a:extLst>
          </p:cNvPr>
          <p:cNvSpPr>
            <a:spLocks noGrp="1"/>
          </p:cNvSpPr>
          <p:nvPr>
            <p:ph idx="1"/>
          </p:nvPr>
        </p:nvSpPr>
        <p:spPr>
          <a:xfrm>
            <a:off x="838200" y="1226138"/>
            <a:ext cx="5864011" cy="4950825"/>
          </a:xfrm>
        </p:spPr>
        <p:txBody>
          <a:bodyPr>
            <a:normAutofit/>
          </a:bodyPr>
          <a:lstStyle/>
          <a:p>
            <a:pPr marL="0" indent="0" algn="just">
              <a:buNone/>
            </a:pPr>
            <a:r>
              <a:rPr lang="hr-HR" sz="2000" dirty="0">
                <a:latin typeface="Palatino Linotype" panose="02040502050505030304" pitchFamily="18" charset="0"/>
              </a:rPr>
              <a:t>Često ne postoji niti svijest o tome da je većina stručne terminologije potekla iz grčkog ili latinskog jezika koji je nekada bio </a:t>
            </a:r>
            <a:r>
              <a:rPr lang="hr-HR" sz="2000" i="1" dirty="0">
                <a:latin typeface="Palatino Linotype" panose="02040502050505030304" pitchFamily="18" charset="0"/>
              </a:rPr>
              <a:t>lingua franca</a:t>
            </a:r>
            <a:r>
              <a:rPr lang="hr-HR" sz="2000" dirty="0">
                <a:latin typeface="Palatino Linotype" panose="02040502050505030304" pitchFamily="18" charset="0"/>
              </a:rPr>
              <a:t> cijele znanstvene Europe, baš kao što je to danas engleski jezik. </a:t>
            </a:r>
          </a:p>
          <a:p>
            <a:pPr marL="0" indent="0" algn="just">
              <a:buNone/>
            </a:pPr>
            <a:r>
              <a:rPr lang="hr-HR" sz="2000" dirty="0">
                <a:latin typeface="Palatino Linotype" panose="02040502050505030304" pitchFamily="18" charset="0"/>
              </a:rPr>
              <a:t>Latinski jezik danas egzistira u terminologiji mnogih struka kao što su npr. medicina, farmacija, kemija i mnoge druge. </a:t>
            </a:r>
          </a:p>
          <a:p>
            <a:pPr marL="0" indent="0" algn="just">
              <a:buNone/>
            </a:pPr>
            <a:r>
              <a:rPr lang="hr-HR" sz="2000" dirty="0">
                <a:latin typeface="Palatino Linotype" panose="02040502050505030304" pitchFamily="18" charset="0"/>
              </a:rPr>
              <a:t>Latinski je jezik crkve i službeni jezik Vatikana, a o planetarnoj popularnosti govori i činjenica da papa Franjo na svom twitteru na latinskom (Papa Franciscus@Pontifex_In) ima 950 tisuća pratitelja. Dobrodošlica je upućena ovim riječima: </a:t>
            </a:r>
            <a:r>
              <a:rPr lang="hr-HR" sz="2000" i="1" dirty="0">
                <a:latin typeface="Palatino Linotype" panose="02040502050505030304" pitchFamily="18" charset="0"/>
              </a:rPr>
              <a:t>Tuus adventus in paginam publicam Papae Francisci breviloquentis optatissimus est</a:t>
            </a:r>
            <a:r>
              <a:rPr lang="hr-HR" sz="2000" dirty="0">
                <a:latin typeface="Palatino Linotype" panose="02040502050505030304" pitchFamily="18" charset="0"/>
              </a:rPr>
              <a:t>, a i svi tweetovi su naravno na latinskom.</a:t>
            </a:r>
          </a:p>
          <a:p>
            <a:endParaRPr lang="hr-HR" sz="1800"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Pope's Latin tweets are a roaring success - The Local">
            <a:extLst>
              <a:ext uri="{FF2B5EF4-FFF2-40B4-BE49-F238E27FC236}">
                <a16:creationId xmlns:a16="http://schemas.microsoft.com/office/drawing/2014/main" id="{B1F7C3CF-1DB7-4551-AB2E-C24E09765E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9962" y="3896232"/>
            <a:ext cx="4221597" cy="2255185"/>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6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knjige.jpg"/>
          <p:cNvPicPr>
            <a:picLocks noGrp="1" noChangeAspect="1"/>
          </p:cNvPicPr>
          <p:nvPr>
            <p:ph idx="1"/>
          </p:nvPr>
        </p:nvPicPr>
        <p:blipFill>
          <a:blip r:embed="rId2" cstate="print"/>
          <a:srcRect b="8000"/>
          <a:stretch>
            <a:fillRect/>
          </a:stretch>
        </p:blipFill>
        <p:spPr>
          <a:xfrm>
            <a:off x="115410" y="0"/>
            <a:ext cx="11940466" cy="6858000"/>
          </a:xfrm>
        </p:spPr>
      </p:pic>
      <p:sp>
        <p:nvSpPr>
          <p:cNvPr id="5" name="TextBox 4"/>
          <p:cNvSpPr txBox="1"/>
          <p:nvPr/>
        </p:nvSpPr>
        <p:spPr>
          <a:xfrm>
            <a:off x="1837679" y="1251751"/>
            <a:ext cx="8336132" cy="4370427"/>
          </a:xfrm>
          <a:prstGeom prst="rect">
            <a:avLst/>
          </a:prstGeom>
          <a:noFill/>
        </p:spPr>
        <p:txBody>
          <a:bodyPr wrap="square" rtlCol="0">
            <a:spAutoFit/>
          </a:bodyPr>
          <a:lstStyle/>
          <a:p>
            <a:pPr algn="ctr"/>
            <a:r>
              <a:rPr lang="hr-HR" sz="2800" b="1" dirty="0">
                <a:latin typeface="Palatino Linotype" panose="02040502050505030304" pitchFamily="18" charset="0"/>
              </a:rPr>
              <a:t>Latinistička </a:t>
            </a:r>
            <a:r>
              <a:rPr lang="hr-HR" sz="2800" b="1" i="1" dirty="0">
                <a:latin typeface="Palatino Linotype" panose="02040502050505030304" pitchFamily="18" charset="0"/>
              </a:rPr>
              <a:t>res publica litteraria</a:t>
            </a:r>
          </a:p>
          <a:p>
            <a:pPr algn="ctr"/>
            <a:endParaRPr lang="hr-HR" sz="2000" b="1" i="1" dirty="0">
              <a:latin typeface="Palatino Linotype" panose="02040502050505030304" pitchFamily="18" charset="0"/>
            </a:endParaRPr>
          </a:p>
          <a:p>
            <a:pPr algn="just"/>
            <a:r>
              <a:rPr lang="hr-HR" dirty="0">
                <a:latin typeface="Palatino Linotype" panose="02040502050505030304" pitchFamily="18" charset="0"/>
              </a:rPr>
              <a:t>Hrvatski latinitet obuhvaća cjelokupno stvaralaštvo hrvatskih autora na latinskom jeziku, na području, ali i izvan područja današnje Hrvatske, u dugom i neprekinutom periodu od 9. do 19. stoljeća. </a:t>
            </a:r>
          </a:p>
          <a:p>
            <a:pPr algn="just"/>
            <a:r>
              <a:rPr lang="hr-HR" dirty="0">
                <a:latin typeface="Palatino Linotype" panose="02040502050505030304" pitchFamily="18" charset="0"/>
              </a:rPr>
              <a:t>Hrvatski latinisti bili su baš preko latinskog, kao nekadašnjeg internacionalnog jezika, dionici zajednice intelektualaca, poznate kao </a:t>
            </a:r>
            <a:r>
              <a:rPr lang="hr-HR" i="1" dirty="0">
                <a:latin typeface="Palatino Linotype" panose="02040502050505030304" pitchFamily="18" charset="0"/>
              </a:rPr>
              <a:t>res publica litteraria</a:t>
            </a:r>
            <a:r>
              <a:rPr lang="hr-HR" dirty="0">
                <a:latin typeface="Palatino Linotype" panose="02040502050505030304" pitchFamily="18" charset="0"/>
              </a:rPr>
              <a:t>. Kao pripadnici ondašnje obrazovane intelektualne elite još prije 600 godina stvarali su veliku duhovnu i kulturnu zajednicu i sudjelovali u njoj. Današnja Europska unija politička je zajednica vezana prvenstveno ekonomskim i političkim interesima, a nekadašnja „latinistička“ unija bila je nadnacionalna, nadkonfesionalna zajednica čiji su članovi punopravno dijelili intelektualne ideje i razmišljanja. </a:t>
            </a:r>
          </a:p>
          <a:p>
            <a:endParaRPr lang="hr-H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BABC1-2957-49DF-8588-C40BD685D3DB}"/>
              </a:ext>
            </a:extLst>
          </p:cNvPr>
          <p:cNvSpPr>
            <a:spLocks noGrp="1"/>
          </p:cNvSpPr>
          <p:nvPr>
            <p:ph type="title"/>
          </p:nvPr>
        </p:nvSpPr>
        <p:spPr>
          <a:xfrm>
            <a:off x="572493" y="238539"/>
            <a:ext cx="11018520" cy="1434415"/>
          </a:xfrm>
        </p:spPr>
        <p:txBody>
          <a:bodyPr anchor="b">
            <a:normAutofit/>
          </a:bodyPr>
          <a:lstStyle/>
          <a:p>
            <a:pPr algn="ctr"/>
            <a:r>
              <a:rPr lang="hr-HR" sz="3200" b="1" dirty="0">
                <a:latin typeface="Palatino Linotype" panose="02040502050505030304" pitchFamily="18" charset="0"/>
              </a:rPr>
              <a:t>Hrvatski latinisti – prvi gastarbajteri</a:t>
            </a:r>
            <a:br>
              <a:rPr lang="hr-HR" sz="4600" dirty="0"/>
            </a:br>
            <a:endParaRPr lang="hr-HR" sz="4600"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07143C-3AFB-43E3-88A5-291CA1A4C035}"/>
              </a:ext>
            </a:extLst>
          </p:cNvPr>
          <p:cNvSpPr>
            <a:spLocks noGrp="1"/>
          </p:cNvSpPr>
          <p:nvPr>
            <p:ph idx="1"/>
          </p:nvPr>
        </p:nvSpPr>
        <p:spPr>
          <a:xfrm>
            <a:off x="603283" y="1911493"/>
            <a:ext cx="8021091" cy="4119172"/>
          </a:xfrm>
        </p:spPr>
        <p:txBody>
          <a:bodyPr anchor="t">
            <a:noAutofit/>
          </a:bodyPr>
          <a:lstStyle/>
          <a:p>
            <a:pPr marL="0" indent="0" algn="just">
              <a:buNone/>
            </a:pPr>
            <a:r>
              <a:rPr lang="hr-HR" sz="1600" dirty="0">
                <a:latin typeface="Palatino Linotype" panose="02040502050505030304" pitchFamily="18" charset="0"/>
              </a:rPr>
              <a:t>U nedostatku mogućnosti adekvatnog obrazovanja u vlastitoj domovini, latinisti su odlazili u europska sveučilišna središta i vrlo često su tamo nakon završetka školovanja i ostajali. U inozemstvu su i profesionalno i književno djelovali, pa možemo reći da su oni bili naši prvi gastarbajteri. </a:t>
            </a:r>
          </a:p>
          <a:p>
            <a:pPr marL="0" indent="0" algn="just">
              <a:buNone/>
            </a:pPr>
            <a:r>
              <a:rPr lang="hr-HR" sz="1600" dirty="0">
                <a:latin typeface="Palatino Linotype" panose="02040502050505030304" pitchFamily="18" charset="0"/>
              </a:rPr>
              <a:t>Tako se stvaraju i neki kulturno-politički „iseljenički“ krugovi na dvorovima europskih vladara, a među njima jedan od značajnijih je bio onaj oko ugarsko-hrvatskog kralja Matijaša Korvina u 2. polovici 15. stoljeća. Budući da su tada, jednako kao i danas, znanost i kultura bile ovisne o tuđim novcima, bogati i utjecajni pojedinci osiguravali su znanstvenicima i umjetnicima financijska sredstva i ostale potrebne uvjete za rad. Osim što je ometao Turke u njihovim prodorima u slavenske zemlje, Matijaš Korvin je zajedno sa suprugom, Talijankom Beatricom Aragonskom, bio veliki zaštitnik i pokrovitelj znanosti i umjetnosti i oko sebe je okupljao mnoge, između ostalog i „naše“ gastarbajtere. Jedna od središnjih osoba na Korvinovu dvoru bio je Ivan Vitez od Sredne, najprije Korvinov odgajatelj, zatim kancelar na njegovu dvoru, da bi na kraju umro u kućnom pritvoru jer je bio optužen kao pokretač pobune protiv kralja. Ipak, u međuvremenu je uspio osnovati akademiju, skriptorij i knjižnicu u Budimu te sveučilište u Požunu i na dvor dovesti svog nećaka, poznatog Jana Panonija. Uz njih dvojicu tu su se našli i šibenski književnik Ivan Polikarp Severitan, Dubrovčani Petar Džamanjić, voditelj dvorske knjižnice, historiograf Ludovik Crijević Tuberon i minijaturist i pisac Feliks Petančić, te trogirski kipari Jakov Statilić i Ivan Duknović</a:t>
            </a:r>
            <a:r>
              <a:rPr lang="hr-HR" sz="1600" dirty="0"/>
              <a:t>. </a:t>
            </a:r>
          </a:p>
        </p:txBody>
      </p:sp>
      <p:pic>
        <p:nvPicPr>
          <p:cNvPr id="5" name="Picture 4">
            <a:extLst>
              <a:ext uri="{FF2B5EF4-FFF2-40B4-BE49-F238E27FC236}">
                <a16:creationId xmlns:a16="http://schemas.microsoft.com/office/drawing/2014/main" id="{3C1F90E9-0080-4055-8364-11DF27B6DD82}"/>
              </a:ext>
            </a:extLst>
          </p:cNvPr>
          <p:cNvPicPr>
            <a:picLocks noChangeAspect="1"/>
          </p:cNvPicPr>
          <p:nvPr/>
        </p:nvPicPr>
        <p:blipFill rotWithShape="1">
          <a:blip r:embed="rId2">
            <a:extLst>
              <a:ext uri="{28A0092B-C50C-407E-A947-70E740481C1C}">
                <a14:useLocalDpi xmlns:a14="http://schemas.microsoft.com/office/drawing/2010/main" val="0"/>
              </a:ext>
            </a:extLst>
          </a:blip>
          <a:srcRect l="24686" t="-11935" r="6338" b="11937"/>
          <a:stretch/>
        </p:blipFill>
        <p:spPr>
          <a:xfrm>
            <a:off x="8890490" y="2057098"/>
            <a:ext cx="3032345" cy="3827962"/>
          </a:xfrm>
          <a:prstGeom prst="rect">
            <a:avLst/>
          </a:prstGeom>
        </p:spPr>
      </p:pic>
    </p:spTree>
    <p:extLst>
      <p:ext uri="{BB962C8B-B14F-4D97-AF65-F5344CB8AC3E}">
        <p14:creationId xmlns:p14="http://schemas.microsoft.com/office/powerpoint/2010/main" val="281989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7951"/>
          </a:xfrm>
        </p:spPr>
        <p:txBody>
          <a:bodyPr>
            <a:normAutofit/>
          </a:bodyPr>
          <a:lstStyle/>
          <a:p>
            <a:pPr algn="ctr"/>
            <a:r>
              <a:rPr lang="hr-HR" sz="2800" b="1" dirty="0">
                <a:latin typeface="Palatino Linotype" panose="02040502050505030304" pitchFamily="18" charset="0"/>
              </a:rPr>
              <a:t>Hrvatski velikani pišu latinski</a:t>
            </a:r>
          </a:p>
        </p:txBody>
      </p:sp>
      <p:pic>
        <p:nvPicPr>
          <p:cNvPr id="4" name="Content Placeholder 3" descr="tram11.jpg"/>
          <p:cNvPicPr>
            <a:picLocks noGrp="1" noChangeAspect="1"/>
          </p:cNvPicPr>
          <p:nvPr>
            <p:ph idx="1"/>
          </p:nvPr>
        </p:nvPicPr>
        <p:blipFill>
          <a:blip r:embed="rId2" cstate="print"/>
          <a:stretch>
            <a:fillRect/>
          </a:stretch>
        </p:blipFill>
        <p:spPr>
          <a:xfrm>
            <a:off x="3431704" y="2132856"/>
            <a:ext cx="3657600" cy="2743200"/>
          </a:xfr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7" y="1412776"/>
            <a:ext cx="3127513" cy="157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5652" y="4863649"/>
            <a:ext cx="36195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495600" y="1556792"/>
            <a:ext cx="3816424" cy="369332"/>
          </a:xfrm>
          <a:prstGeom prst="rect">
            <a:avLst/>
          </a:prstGeom>
          <a:noFill/>
        </p:spPr>
        <p:txBody>
          <a:bodyPr wrap="square" rtlCol="0">
            <a:spAutoFit/>
          </a:bodyPr>
          <a:lstStyle/>
          <a:p>
            <a:r>
              <a:rPr lang="hr-HR" dirty="0">
                <a:latin typeface="Palatino Linotype" panose="02040502050505030304" pitchFamily="18" charset="0"/>
              </a:rPr>
              <a:t>Marko Marulić (1450-1524)</a:t>
            </a:r>
          </a:p>
        </p:txBody>
      </p:sp>
      <p:sp>
        <p:nvSpPr>
          <p:cNvPr id="8" name="TextBox 7"/>
          <p:cNvSpPr txBox="1"/>
          <p:nvPr/>
        </p:nvSpPr>
        <p:spPr>
          <a:xfrm>
            <a:off x="6127170" y="6065335"/>
            <a:ext cx="3960440" cy="369332"/>
          </a:xfrm>
          <a:prstGeom prst="rect">
            <a:avLst/>
          </a:prstGeom>
          <a:noFill/>
        </p:spPr>
        <p:txBody>
          <a:bodyPr wrap="square" rtlCol="0">
            <a:spAutoFit/>
          </a:bodyPr>
          <a:lstStyle/>
          <a:p>
            <a:r>
              <a:rPr lang="hr-HR" dirty="0">
                <a:latin typeface="Palatino Linotype" panose="02040502050505030304" pitchFamily="18" charset="0"/>
              </a:rPr>
              <a:t>Ruđer Bošković (1711-1787)</a:t>
            </a:r>
          </a:p>
        </p:txBody>
      </p:sp>
      <p:sp>
        <p:nvSpPr>
          <p:cNvPr id="3" name="TextBox 2">
            <a:extLst>
              <a:ext uri="{FF2B5EF4-FFF2-40B4-BE49-F238E27FC236}">
                <a16:creationId xmlns:a16="http://schemas.microsoft.com/office/drawing/2014/main" id="{AEA5353B-DE4B-4045-96EF-8426C652027F}"/>
              </a:ext>
            </a:extLst>
          </p:cNvPr>
          <p:cNvSpPr txBox="1"/>
          <p:nvPr/>
        </p:nvSpPr>
        <p:spPr>
          <a:xfrm>
            <a:off x="542022" y="2048851"/>
            <a:ext cx="2565646" cy="3139321"/>
          </a:xfrm>
          <a:prstGeom prst="rect">
            <a:avLst/>
          </a:prstGeom>
          <a:noFill/>
        </p:spPr>
        <p:txBody>
          <a:bodyPr wrap="square" rtlCol="0">
            <a:spAutoFit/>
          </a:bodyPr>
          <a:lstStyle/>
          <a:p>
            <a:r>
              <a:rPr lang="hr-HR" dirty="0">
                <a:latin typeface="Palatino Linotype" panose="02040502050505030304" pitchFamily="18" charset="0"/>
              </a:rPr>
              <a:t>„Otac hrvatske književnosti“ piše manje na hrvatskom, a više na latinskom: Marko Marulić, napisao je veći dio (oko 80%) svojeg opusa na latinskom jeziku, a tek dvadesetak posto na hrvatskom i talijanskom jeziku. </a:t>
            </a:r>
          </a:p>
        </p:txBody>
      </p:sp>
      <p:sp>
        <p:nvSpPr>
          <p:cNvPr id="9" name="TextBox 8">
            <a:extLst>
              <a:ext uri="{FF2B5EF4-FFF2-40B4-BE49-F238E27FC236}">
                <a16:creationId xmlns:a16="http://schemas.microsoft.com/office/drawing/2014/main" id="{00D9325C-EC25-4FE4-B229-0586C550F752}"/>
              </a:ext>
            </a:extLst>
          </p:cNvPr>
          <p:cNvSpPr txBox="1"/>
          <p:nvPr/>
        </p:nvSpPr>
        <p:spPr>
          <a:xfrm>
            <a:off x="9286043" y="3293988"/>
            <a:ext cx="2140505" cy="3139321"/>
          </a:xfrm>
          <a:prstGeom prst="rect">
            <a:avLst/>
          </a:prstGeom>
          <a:noFill/>
        </p:spPr>
        <p:txBody>
          <a:bodyPr wrap="square" rtlCol="0">
            <a:spAutoFit/>
          </a:bodyPr>
          <a:lstStyle/>
          <a:p>
            <a:r>
              <a:rPr lang="hr-HR" dirty="0">
                <a:latin typeface="Palatino Linotype" panose="02040502050505030304" pitchFamily="18" charset="0"/>
              </a:rPr>
              <a:t>Svestrani Ruđer Bošković, hrvatski znanstvenik i filozof, pisao je na latinskom i talijanskom, a jedino u pismima pokatkad upotrebljava pokoju hrvatsku riječ.</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3BD27-2B14-4141-B1BA-9D2A1CA53CAD}"/>
              </a:ext>
            </a:extLst>
          </p:cNvPr>
          <p:cNvSpPr>
            <a:spLocks noGrp="1"/>
          </p:cNvSpPr>
          <p:nvPr>
            <p:ph type="title"/>
          </p:nvPr>
        </p:nvSpPr>
        <p:spPr>
          <a:xfrm>
            <a:off x="1137033" y="670559"/>
            <a:ext cx="4683321" cy="2148841"/>
          </a:xfrm>
        </p:spPr>
        <p:txBody>
          <a:bodyPr anchor="t">
            <a:normAutofit/>
          </a:bodyPr>
          <a:lstStyle/>
          <a:p>
            <a:pPr algn="ctr"/>
            <a:br>
              <a:rPr lang="hr-HR" sz="4100" b="1" dirty="0">
                <a:latin typeface="Palatino Linotype" panose="02040502050505030304" pitchFamily="18" charset="0"/>
              </a:rPr>
            </a:br>
            <a:r>
              <a:rPr lang="hr-HR" sz="3200" b="1" dirty="0">
                <a:latin typeface="Palatino Linotype" panose="02040502050505030304" pitchFamily="18" charset="0"/>
              </a:rPr>
              <a:t>Ilirci pišu latinski</a:t>
            </a:r>
            <a:br>
              <a:rPr lang="hr-HR" sz="4100" dirty="0"/>
            </a:br>
            <a:endParaRPr lang="hr-HR" sz="4100" dirty="0"/>
          </a:p>
        </p:txBody>
      </p:sp>
      <p:pic>
        <p:nvPicPr>
          <p:cNvPr id="4" name="Picture 3" descr="sakcinski_231014.jpg">
            <a:extLst>
              <a:ext uri="{FF2B5EF4-FFF2-40B4-BE49-F238E27FC236}">
                <a16:creationId xmlns:a16="http://schemas.microsoft.com/office/drawing/2014/main" id="{955B0467-B91C-4C6C-AEB7-4BD891A754C8}"/>
              </a:ext>
            </a:extLst>
          </p:cNvPr>
          <p:cNvPicPr>
            <a:picLocks noChangeAspect="1"/>
          </p:cNvPicPr>
          <p:nvPr/>
        </p:nvPicPr>
        <p:blipFill rotWithShape="1">
          <a:blip r:embed="rId2" cstate="print"/>
          <a:srcRect r="20102"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2D99FB2D-5911-4302-95D7-E5BA8CF0997A}"/>
              </a:ext>
            </a:extLst>
          </p:cNvPr>
          <p:cNvSpPr>
            <a:spLocks noGrp="1"/>
          </p:cNvSpPr>
          <p:nvPr>
            <p:ph idx="1"/>
          </p:nvPr>
        </p:nvSpPr>
        <p:spPr>
          <a:xfrm>
            <a:off x="6448425" y="670558"/>
            <a:ext cx="5463827" cy="6187441"/>
          </a:xfrm>
        </p:spPr>
        <p:txBody>
          <a:bodyPr anchor="t">
            <a:normAutofit/>
          </a:bodyPr>
          <a:lstStyle/>
          <a:p>
            <a:pPr marL="0" indent="0" algn="just">
              <a:buNone/>
            </a:pPr>
            <a:r>
              <a:rPr lang="hr-HR" sz="1800" b="1" dirty="0">
                <a:latin typeface="Palatino Linotype" panose="02040502050505030304" pitchFamily="18" charset="0"/>
              </a:rPr>
              <a:t>Latinski je služio </a:t>
            </a:r>
            <a:r>
              <a:rPr lang="hr-HR" sz="1800" dirty="0">
                <a:latin typeface="Palatino Linotype" panose="02040502050505030304" pitchFamily="18" charset="0"/>
              </a:rPr>
              <a:t>kao obrambeni štit Hrvatima sve </a:t>
            </a:r>
            <a:r>
              <a:rPr lang="hr-HR" sz="1800" b="1" dirty="0">
                <a:latin typeface="Palatino Linotype" panose="02040502050505030304" pitchFamily="18" charset="0"/>
              </a:rPr>
              <a:t>do listopada 1847. </a:t>
            </a:r>
            <a:r>
              <a:rPr lang="hr-HR" sz="1800" dirty="0">
                <a:latin typeface="Palatino Linotype" panose="02040502050505030304" pitchFamily="18" charset="0"/>
              </a:rPr>
              <a:t>kad je napokon u Sabor uveden hrvatski jezik kao službeni i pri tome je bilo rečeno da se hrvatski „ima uzvisiti na onu čast, vrijednost i valjanost, koju je do sada uživao latinski jezik.”</a:t>
            </a:r>
          </a:p>
          <a:p>
            <a:pPr marL="0" indent="0" algn="just">
              <a:buNone/>
            </a:pPr>
            <a:r>
              <a:rPr lang="hr-HR" sz="1800" b="1" dirty="0">
                <a:latin typeface="Palatino Linotype" panose="02040502050505030304" pitchFamily="18" charset="0"/>
              </a:rPr>
              <a:t>Tituš Brezovački </a:t>
            </a:r>
            <a:r>
              <a:rPr lang="hr-HR" sz="1800" dirty="0">
                <a:latin typeface="Palatino Linotype" panose="02040502050505030304" pitchFamily="18" charset="0"/>
              </a:rPr>
              <a:t>1790. godine piše protumađarsku prigodnicu na latinskom. </a:t>
            </a:r>
          </a:p>
          <a:p>
            <a:pPr marL="0" indent="0" algn="just">
              <a:buNone/>
            </a:pPr>
            <a:r>
              <a:rPr lang="hr-HR" sz="1800" b="1" dirty="0">
                <a:latin typeface="Palatino Linotype" panose="02040502050505030304" pitchFamily="18" charset="0"/>
              </a:rPr>
              <a:t>Ivan Derkos </a:t>
            </a:r>
            <a:r>
              <a:rPr lang="hr-HR" sz="1800" dirty="0">
                <a:latin typeface="Palatino Linotype" panose="02040502050505030304" pitchFamily="18" charset="0"/>
              </a:rPr>
              <a:t>izlaže 1832. godine program hrvatskog narodnog preporoda u pamfletu </a:t>
            </a:r>
            <a:r>
              <a:rPr lang="hr-HR" sz="1800" i="1" dirty="0">
                <a:latin typeface="Palatino Linotype" panose="02040502050505030304" pitchFamily="18" charset="0"/>
              </a:rPr>
              <a:t>Genij domovine nad usnulim svojim sinovima</a:t>
            </a:r>
            <a:r>
              <a:rPr lang="hr-HR" sz="1800" dirty="0">
                <a:latin typeface="Palatino Linotype" panose="02040502050505030304" pitchFamily="18" charset="0"/>
              </a:rPr>
              <a:t> (</a:t>
            </a:r>
            <a:r>
              <a:rPr lang="hr-HR" sz="1800" i="1" dirty="0">
                <a:latin typeface="Palatino Linotype" panose="02040502050505030304" pitchFamily="18" charset="0"/>
              </a:rPr>
              <a:t>Genius patriae super dormientibus suis filiis</a:t>
            </a:r>
            <a:r>
              <a:rPr lang="hr-HR" sz="1800" dirty="0">
                <a:latin typeface="Palatino Linotype" panose="02040502050505030304" pitchFamily="18" charset="0"/>
              </a:rPr>
              <a:t>). U njemu ističe važnost stvaranja zajedničkog hrvatskog književnog jezika i značenje poznavanja hrvatskog, sve to pišući na latinskom.</a:t>
            </a:r>
          </a:p>
          <a:p>
            <a:pPr marL="0" indent="0" algn="just">
              <a:buNone/>
            </a:pPr>
            <a:r>
              <a:rPr lang="hr-HR" sz="1800" dirty="0">
                <a:latin typeface="Palatino Linotype" panose="02040502050505030304" pitchFamily="18" charset="0"/>
              </a:rPr>
              <a:t>Autor elegije </a:t>
            </a:r>
            <a:r>
              <a:rPr lang="hr-HR" sz="1800" i="1" dirty="0">
                <a:latin typeface="Palatino Linotype" panose="02040502050505030304" pitchFamily="18" charset="0"/>
              </a:rPr>
              <a:t>Kip domovine vu početku leta 1831</a:t>
            </a:r>
            <a:r>
              <a:rPr lang="hr-HR" sz="1800" dirty="0">
                <a:latin typeface="Palatino Linotype" panose="02040502050505030304" pitchFamily="18" charset="0"/>
              </a:rPr>
              <a:t> na kajkavskom i poznatih stihova </a:t>
            </a:r>
            <a:r>
              <a:rPr lang="hr-HR" sz="1800" i="1" dirty="0">
                <a:latin typeface="Palatino Linotype" panose="02040502050505030304" pitchFamily="18" charset="0"/>
              </a:rPr>
              <a:t>Vre i svoj jezik zabit Horvati</a:t>
            </a:r>
            <a:r>
              <a:rPr lang="hr-HR" sz="1800" dirty="0">
                <a:latin typeface="Palatino Linotype" panose="02040502050505030304" pitchFamily="18" charset="0"/>
              </a:rPr>
              <a:t> </a:t>
            </a:r>
            <a:r>
              <a:rPr lang="hr-HR" sz="1800" i="1" dirty="0">
                <a:latin typeface="Palatino Linotype" panose="02040502050505030304" pitchFamily="18" charset="0"/>
              </a:rPr>
              <a:t>hote, ter drugi narod postati</a:t>
            </a:r>
            <a:r>
              <a:rPr lang="hr-HR" sz="1800" dirty="0">
                <a:latin typeface="Palatino Linotype" panose="02040502050505030304" pitchFamily="18" charset="0"/>
              </a:rPr>
              <a:t> – </a:t>
            </a:r>
            <a:r>
              <a:rPr lang="hr-HR" sz="1800" b="1" dirty="0">
                <a:latin typeface="Palatino Linotype" panose="02040502050505030304" pitchFamily="18" charset="0"/>
              </a:rPr>
              <a:t>Pavao Štoos</a:t>
            </a:r>
            <a:r>
              <a:rPr lang="hr-HR" sz="1800" dirty="0">
                <a:latin typeface="Palatino Linotype" panose="02040502050505030304" pitchFamily="18" charset="0"/>
              </a:rPr>
              <a:t>, jedan je od najpoznatijih pisaca prigodnica na latinskom jeziku.</a:t>
            </a:r>
          </a:p>
          <a:p>
            <a:pPr marL="0" indent="0">
              <a:buNone/>
            </a:pPr>
            <a:endParaRPr lang="hr-HR" sz="1600" dirty="0"/>
          </a:p>
          <a:p>
            <a:endParaRPr lang="hr-HR" sz="1600" dirty="0"/>
          </a:p>
        </p:txBody>
      </p:sp>
    </p:spTree>
    <p:extLst>
      <p:ext uri="{BB962C8B-B14F-4D97-AF65-F5344CB8AC3E}">
        <p14:creationId xmlns:p14="http://schemas.microsoft.com/office/powerpoint/2010/main" val="394473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B3DBC-E2DA-49BF-8FA5-4694A62FD7EE}"/>
              </a:ext>
            </a:extLst>
          </p:cNvPr>
          <p:cNvSpPr>
            <a:spLocks noGrp="1"/>
          </p:cNvSpPr>
          <p:nvPr>
            <p:ph type="title"/>
          </p:nvPr>
        </p:nvSpPr>
        <p:spPr>
          <a:xfrm>
            <a:off x="4953740" y="519329"/>
            <a:ext cx="6595132" cy="1078378"/>
          </a:xfrm>
        </p:spPr>
        <p:txBody>
          <a:bodyPr anchor="b">
            <a:normAutofit fontScale="90000"/>
          </a:bodyPr>
          <a:lstStyle/>
          <a:p>
            <a:pPr algn="ctr"/>
            <a:r>
              <a:rPr lang="hr-HR" sz="3200" b="1" dirty="0">
                <a:latin typeface="Palatino Linotype" panose="02040502050505030304" pitchFamily="18" charset="0"/>
              </a:rPr>
              <a:t>Hrvatski je svjetski jezik</a:t>
            </a:r>
            <a:br>
              <a:rPr lang="hr-HR" sz="5000" dirty="0"/>
            </a:br>
            <a:endParaRPr lang="hr-HR" sz="5000" dirty="0"/>
          </a:p>
        </p:txBody>
      </p:sp>
      <p:pic>
        <p:nvPicPr>
          <p:cNvPr id="4" name="Picture 3" descr="Dictionarium-quinque-nobilissimarum-Europae-linguarum-latinae-italicae-germanicae-dalmaticae-et-ungaricae.pdf.jpg">
            <a:extLst>
              <a:ext uri="{FF2B5EF4-FFF2-40B4-BE49-F238E27FC236}">
                <a16:creationId xmlns:a16="http://schemas.microsoft.com/office/drawing/2014/main" id="{8BB2D547-5DD9-40A2-9DF2-E94FF084FAA2}"/>
              </a:ext>
            </a:extLst>
          </p:cNvPr>
          <p:cNvPicPr>
            <a:picLocks noChangeAspect="1"/>
          </p:cNvPicPr>
          <p:nvPr/>
        </p:nvPicPr>
        <p:blipFill rotWithShape="1">
          <a:blip r:embed="rId2" cstate="print"/>
          <a:srcRect r="3" b="9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E18FD5-654B-4209-AA6A-C43078A51992}"/>
              </a:ext>
            </a:extLst>
          </p:cNvPr>
          <p:cNvSpPr>
            <a:spLocks noGrp="1"/>
          </p:cNvSpPr>
          <p:nvPr>
            <p:ph idx="1"/>
          </p:nvPr>
        </p:nvSpPr>
        <p:spPr>
          <a:xfrm>
            <a:off x="5297762" y="2706624"/>
            <a:ext cx="6251110" cy="3483864"/>
          </a:xfrm>
        </p:spPr>
        <p:txBody>
          <a:bodyPr>
            <a:normAutofit/>
          </a:bodyPr>
          <a:lstStyle/>
          <a:p>
            <a:pPr marL="0" indent="0" algn="just">
              <a:buNone/>
            </a:pPr>
            <a:r>
              <a:rPr lang="hr-HR" sz="2200" dirty="0">
                <a:latin typeface="Palatino Linotype" panose="02040502050505030304" pitchFamily="18" charset="0"/>
              </a:rPr>
              <a:t>Premda nije bilo jedinstvene norme hrvatskog jezika (pa se on zbog toga i najrazličitije nazivao – od </a:t>
            </a:r>
            <a:r>
              <a:rPr lang="hr-HR" sz="2200" i="1" dirty="0">
                <a:latin typeface="Palatino Linotype" panose="02040502050505030304" pitchFamily="18" charset="0"/>
              </a:rPr>
              <a:t>lingua Dalmatica</a:t>
            </a:r>
            <a:r>
              <a:rPr lang="hr-HR" sz="2200" dirty="0">
                <a:latin typeface="Palatino Linotype" panose="02040502050505030304" pitchFamily="18" charset="0"/>
              </a:rPr>
              <a:t> do </a:t>
            </a:r>
            <a:r>
              <a:rPr lang="hr-HR" sz="2200" i="1" dirty="0">
                <a:latin typeface="Palatino Linotype" panose="02040502050505030304" pitchFamily="18" charset="0"/>
              </a:rPr>
              <a:t>lingua Illyrica</a:t>
            </a:r>
            <a:r>
              <a:rPr lang="hr-HR" sz="2200" dirty="0">
                <a:latin typeface="Palatino Linotype" panose="02040502050505030304" pitchFamily="18" charset="0"/>
              </a:rPr>
              <a:t>), godine 1595. Faust Vrančić izdaje </a:t>
            </a:r>
            <a:r>
              <a:rPr lang="hr-HR" sz="2200" i="1" dirty="0">
                <a:latin typeface="Palatino Linotype" panose="02040502050505030304" pitchFamily="18" charset="0"/>
              </a:rPr>
              <a:t>Dictionarium quinque nobilissimarum Europae linguarum, Latinae, Italicae, Germanicae, Dalmaticae et Ungaricae, </a:t>
            </a:r>
            <a:r>
              <a:rPr lang="hr-HR" sz="2200" dirty="0">
                <a:latin typeface="Palatino Linotype" panose="02040502050505030304" pitchFamily="18" charset="0"/>
              </a:rPr>
              <a:t>prvi rječnik u kojem se spominje hrvatski jezik. U njemu je hrvatski pod nazivom </a:t>
            </a:r>
            <a:r>
              <a:rPr lang="hr-HR" sz="2200" i="1" dirty="0">
                <a:latin typeface="Palatino Linotype" panose="02040502050505030304" pitchFamily="18" charset="0"/>
              </a:rPr>
              <a:t>lingua Dalmatica</a:t>
            </a:r>
            <a:r>
              <a:rPr lang="hr-HR" sz="2200" dirty="0">
                <a:latin typeface="Palatino Linotype" panose="02040502050505030304" pitchFamily="18" charset="0"/>
              </a:rPr>
              <a:t> svrstan zajedno s latinskim, talijanskim, njemačkim i mađarskim među pet najuglednijih europskih jezika. </a:t>
            </a:r>
          </a:p>
        </p:txBody>
      </p:sp>
    </p:spTree>
    <p:extLst>
      <p:ext uri="{BB962C8B-B14F-4D97-AF65-F5344CB8AC3E}">
        <p14:creationId xmlns:p14="http://schemas.microsoft.com/office/powerpoint/2010/main" val="343904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49A41-E2C9-4C20-A25E-109CEC43419A}"/>
              </a:ext>
            </a:extLst>
          </p:cNvPr>
          <p:cNvSpPr>
            <a:spLocks noGrp="1"/>
          </p:cNvSpPr>
          <p:nvPr>
            <p:ph type="title"/>
          </p:nvPr>
        </p:nvSpPr>
        <p:spPr>
          <a:xfrm>
            <a:off x="390617" y="345810"/>
            <a:ext cx="5843596" cy="1838097"/>
          </a:xfrm>
        </p:spPr>
        <p:txBody>
          <a:bodyPr>
            <a:noAutofit/>
          </a:bodyPr>
          <a:lstStyle/>
          <a:p>
            <a:br>
              <a:rPr lang="hr-HR" sz="2000" b="1" i="1" dirty="0">
                <a:latin typeface="Palatino Linotype" panose="02040502050505030304" pitchFamily="18" charset="0"/>
              </a:rPr>
            </a:br>
            <a:br>
              <a:rPr lang="hr-HR" sz="2000" b="1" i="1" dirty="0">
                <a:latin typeface="Palatino Linotype" panose="02040502050505030304" pitchFamily="18" charset="0"/>
              </a:rPr>
            </a:br>
            <a:r>
              <a:rPr lang="hr-HR" sz="2000" b="1" i="1" dirty="0">
                <a:latin typeface="Palatino Linotype" panose="02040502050505030304" pitchFamily="18" charset="0"/>
              </a:rPr>
              <a:t>Quid viridi in silva candens elucet? </a:t>
            </a:r>
            <a:br>
              <a:rPr lang="hr-HR" sz="2000" b="1" i="1" dirty="0">
                <a:latin typeface="Palatino Linotype" panose="02040502050505030304" pitchFamily="18" charset="0"/>
              </a:rPr>
            </a:br>
            <a:r>
              <a:rPr lang="hr-HR" sz="2000" b="1" i="1" dirty="0">
                <a:latin typeface="Palatino Linotype" panose="02040502050505030304" pitchFamily="18" charset="0"/>
              </a:rPr>
              <a:t>An illud nix an cycni? </a:t>
            </a:r>
            <a:br>
              <a:rPr lang="hr-HR" sz="2000" b="1" i="1" dirty="0">
                <a:latin typeface="Palatino Linotype" panose="02040502050505030304" pitchFamily="18" charset="0"/>
              </a:rPr>
            </a:br>
            <a:br>
              <a:rPr lang="hr-HR" sz="2000" b="1" i="1" dirty="0">
                <a:latin typeface="Palatino Linotype" panose="02040502050505030304" pitchFamily="18" charset="0"/>
              </a:rPr>
            </a:br>
            <a:r>
              <a:rPr lang="hr-HR" sz="2000" b="1" dirty="0">
                <a:latin typeface="Palatino Linotype" panose="02040502050505030304" pitchFamily="18" charset="0"/>
              </a:rPr>
              <a:t>Što se bijeli u gori zelenoj? </a:t>
            </a:r>
            <a:br>
              <a:rPr lang="hr-HR" sz="2000" b="1" dirty="0">
                <a:latin typeface="Palatino Linotype" panose="02040502050505030304" pitchFamily="18" charset="0"/>
              </a:rPr>
            </a:br>
            <a:r>
              <a:rPr lang="hr-HR" sz="2000" b="1" dirty="0">
                <a:latin typeface="Palatino Linotype" panose="02040502050505030304" pitchFamily="18" charset="0"/>
              </a:rPr>
              <a:t>Al’ su snjezi, al’ su labudovi?</a:t>
            </a:r>
            <a:br>
              <a:rPr lang="hr-HR" sz="2000" b="1" dirty="0">
                <a:latin typeface="Palatino Linotype" panose="02040502050505030304" pitchFamily="18" charset="0"/>
              </a:rPr>
            </a:br>
            <a:endParaRPr lang="hr-HR" sz="2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AA7DAC4F-41F5-4829-A750-633337CF045C}"/>
              </a:ext>
            </a:extLst>
          </p:cNvPr>
          <p:cNvSpPr>
            <a:spLocks noGrp="1"/>
          </p:cNvSpPr>
          <p:nvPr>
            <p:ph idx="1"/>
          </p:nvPr>
        </p:nvSpPr>
        <p:spPr>
          <a:xfrm>
            <a:off x="838201" y="1825625"/>
            <a:ext cx="5092194" cy="4351338"/>
          </a:xfrm>
        </p:spPr>
        <p:txBody>
          <a:bodyPr>
            <a:normAutofit/>
          </a:bodyPr>
          <a:lstStyle/>
          <a:p>
            <a:pPr marL="0" indent="0" algn="just">
              <a:buNone/>
            </a:pPr>
            <a:endParaRPr lang="hr-HR" sz="1800" dirty="0">
              <a:latin typeface="Palatino Linotype" panose="02040502050505030304" pitchFamily="18" charset="0"/>
            </a:endParaRPr>
          </a:p>
          <a:p>
            <a:pPr marL="0" indent="0" algn="just">
              <a:buNone/>
            </a:pPr>
            <a:endParaRPr lang="hr-HR" sz="1800" dirty="0">
              <a:latin typeface="Palatino Linotype" panose="02040502050505030304" pitchFamily="18" charset="0"/>
            </a:endParaRPr>
          </a:p>
          <a:p>
            <a:pPr marL="0" indent="0" algn="just">
              <a:buNone/>
            </a:pPr>
            <a:endParaRPr lang="hr-HR" sz="1800" dirty="0">
              <a:latin typeface="Palatino Linotype" panose="02040502050505030304" pitchFamily="18" charset="0"/>
            </a:endParaRPr>
          </a:p>
          <a:p>
            <a:pPr marL="0" indent="0" algn="just">
              <a:buNone/>
            </a:pPr>
            <a:r>
              <a:rPr lang="hr-HR" sz="1800" dirty="0">
                <a:latin typeface="Palatino Linotype" panose="02040502050505030304" pitchFamily="18" charset="0"/>
              </a:rPr>
              <a:t>Dubrovčanin Đuro Ferić (1739–1820) preveo je 37 narodnih pjesama s hrvatskog na latinski. Među tim pjesmama bila je i </a:t>
            </a:r>
            <a:r>
              <a:rPr lang="hr-HR" sz="1800" i="1" dirty="0">
                <a:latin typeface="Palatino Linotype" panose="02040502050505030304" pitchFamily="18" charset="0"/>
              </a:rPr>
              <a:t>Hasanaginica</a:t>
            </a:r>
            <a:r>
              <a:rPr lang="hr-HR" sz="1800" dirty="0">
                <a:latin typeface="Palatino Linotype" panose="02040502050505030304" pitchFamily="18" charset="0"/>
              </a:rPr>
              <a:t>, a da je cijenio hrvatski jezik govori, između ostalog i činjenica da je sastavio zbirku pohvalnih pjesama dubrovačkim pjesnicima i proznim piscima koji su stvarali na hrvatskom</a:t>
            </a:r>
          </a:p>
          <a:p>
            <a:endParaRPr lang="hr-HR" sz="2600" dirty="0"/>
          </a:p>
          <a:p>
            <a:endParaRPr lang="hr-HR" sz="26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E8CB765-671D-4F01-A18C-9AC35307EE90}"/>
              </a:ext>
            </a:extLst>
          </p:cNvPr>
          <p:cNvPicPr>
            <a:picLocks noChangeAspect="1"/>
          </p:cNvPicPr>
          <p:nvPr/>
        </p:nvPicPr>
        <p:blipFill rotWithShape="1">
          <a:blip r:embed="rId2"/>
          <a:srcRect l="33157" r="8409"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picture containing text, plaque&#10;&#10;Description automatically generated">
            <a:extLst>
              <a:ext uri="{FF2B5EF4-FFF2-40B4-BE49-F238E27FC236}">
                <a16:creationId xmlns:a16="http://schemas.microsoft.com/office/drawing/2014/main" id="{8A7C215C-6EF3-4C7F-A536-3806085A30C8}"/>
              </a:ext>
            </a:extLst>
          </p:cNvPr>
          <p:cNvPicPr>
            <a:picLocks noChangeAspect="1"/>
          </p:cNvPicPr>
          <p:nvPr/>
        </p:nvPicPr>
        <p:blipFill rotWithShape="1">
          <a:blip r:embed="rId3">
            <a:extLst>
              <a:ext uri="{28A0092B-C50C-407E-A947-70E740481C1C}">
                <a14:useLocalDpi xmlns:a14="http://schemas.microsoft.com/office/drawing/2010/main" val="0"/>
              </a:ext>
            </a:extLst>
          </a:blip>
          <a:srcRect r="12245"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2269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1"/>
            <a:ext cx="4960945" cy="798778"/>
          </a:xfrm>
        </p:spPr>
        <p:txBody>
          <a:bodyPr>
            <a:normAutofit/>
          </a:bodyPr>
          <a:lstStyle/>
          <a:p>
            <a:r>
              <a:rPr lang="hr-HR" sz="2800" b="1" dirty="0">
                <a:latin typeface="Palatino Linotype" panose="02040502050505030304" pitchFamily="18" charset="0"/>
              </a:rPr>
              <a:t>Obiteljska posla - Vrančići</a:t>
            </a:r>
          </a:p>
        </p:txBody>
      </p:sp>
      <p:sp>
        <p:nvSpPr>
          <p:cNvPr id="3" name="Content Placeholder 2"/>
          <p:cNvSpPr>
            <a:spLocks noGrp="1"/>
          </p:cNvSpPr>
          <p:nvPr>
            <p:ph idx="1"/>
          </p:nvPr>
        </p:nvSpPr>
        <p:spPr>
          <a:xfrm>
            <a:off x="838201" y="1825625"/>
            <a:ext cx="4933462" cy="4351338"/>
          </a:xfrm>
        </p:spPr>
        <p:txBody>
          <a:bodyPr>
            <a:normAutofit/>
          </a:bodyPr>
          <a:lstStyle/>
          <a:p>
            <a:pPr algn="just"/>
            <a:r>
              <a:rPr lang="hr-HR" sz="1600" dirty="0">
                <a:latin typeface="Palatino Linotype" panose="02040502050505030304" pitchFamily="18" charset="0"/>
              </a:rPr>
              <a:t>Antun Vrančić (1504-1573) bio je ostrogonski nadbiskup i primas Ugarske čime postiže vrhunac crkvene i svjetovne moći. Na jednom od svojih mnogobrojnih diplomatskih putovanja pronašao je u Ankari spomenik poznat pod nazivom </a:t>
            </a:r>
            <a:r>
              <a:rPr lang="hr-HR" sz="1600" i="1" dirty="0">
                <a:latin typeface="Palatino Linotype" panose="02040502050505030304" pitchFamily="18" charset="0"/>
              </a:rPr>
              <a:t>Monumentum Ancyranum</a:t>
            </a:r>
            <a:r>
              <a:rPr lang="hr-HR" sz="1600" dirty="0">
                <a:latin typeface="Palatino Linotype" panose="02040502050505030304" pitchFamily="18" charset="0"/>
              </a:rPr>
              <a:t>, odnosno spomenik koji je sadržavao memoarski tekst rimskog cara Augusta </a:t>
            </a:r>
            <a:r>
              <a:rPr lang="hr-HR" sz="1600" i="1" dirty="0">
                <a:latin typeface="Palatino Linotype" panose="02040502050505030304" pitchFamily="18" charset="0"/>
              </a:rPr>
              <a:t>Res gesta divi Augusti.</a:t>
            </a:r>
            <a:r>
              <a:rPr lang="hr-HR" sz="1600" dirty="0">
                <a:latin typeface="Palatino Linotype" panose="02040502050505030304" pitchFamily="18" charset="0"/>
              </a:rPr>
              <a:t> Na taj se način upisao u niz naših humanista čijom zaslugom su pronađena neka od kapitalnih djela antičke književnosti.</a:t>
            </a:r>
          </a:p>
          <a:p>
            <a:pPr algn="just"/>
            <a:endParaRPr lang="hr-HR" sz="1600" dirty="0">
              <a:latin typeface="Palatino Linotype" panose="02040502050505030304" pitchFamily="18" charset="0"/>
            </a:endParaRPr>
          </a:p>
          <a:p>
            <a:pPr algn="just"/>
            <a:r>
              <a:rPr lang="hr-HR" sz="1600" dirty="0">
                <a:latin typeface="Palatino Linotype" panose="02040502050505030304" pitchFamily="18" charset="0"/>
              </a:rPr>
              <a:t>Faust Vrančić (1551-1617), Antunov nećak, osim po rječniku, najpoznatiji je po knjizi crteža i opisa vlastitih i tuđih izuma, među kojima se posebno ističe </a:t>
            </a:r>
            <a:r>
              <a:rPr lang="hr-HR" sz="1600" i="1" dirty="0">
                <a:latin typeface="Palatino Linotype" panose="02040502050505030304" pitchFamily="18" charset="0"/>
              </a:rPr>
              <a:t>homo volans</a:t>
            </a:r>
            <a:r>
              <a:rPr lang="hr-HR" sz="1600" dirty="0">
                <a:latin typeface="Palatino Linotype" panose="02040502050505030304" pitchFamily="18" charset="0"/>
              </a:rPr>
              <a:t>, odnosno preteča današnjeg padobrana.</a:t>
            </a:r>
          </a:p>
          <a:p>
            <a:endParaRPr lang="hr-HR" sz="1500" dirty="0"/>
          </a:p>
        </p:txBody>
      </p:sp>
      <p:pic>
        <p:nvPicPr>
          <p:cNvPr id="6" name="Picture 5" descr="faust vrančić.jpg"/>
          <p:cNvPicPr>
            <a:picLocks noChangeAspect="1"/>
          </p:cNvPicPr>
          <p:nvPr/>
        </p:nvPicPr>
        <p:blipFill rotWithShape="1">
          <a:blip r:embed="rId2" cstate="print"/>
          <a:srcRect l="22284" r="5287" b="1"/>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ljetnkovac_vrancic.jpg"/>
          <p:cNvPicPr>
            <a:picLocks noChangeAspect="1"/>
          </p:cNvPicPr>
          <p:nvPr/>
        </p:nvPicPr>
        <p:blipFill rotWithShape="1">
          <a:blip r:embed="rId3" cstate="print"/>
          <a:srcRect l="5333" r="6912" b="-4"/>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3" descr="Antun_Vrancic_by_Martin_Rota.jpg"/>
          <p:cNvPicPr>
            <a:picLocks noChangeAspect="1"/>
          </p:cNvPicPr>
          <p:nvPr/>
        </p:nvPicPr>
        <p:blipFill rotWithShape="1">
          <a:blip r:embed="rId4" cstate="print"/>
          <a:srcRect l="26447" r="-2" b="-2"/>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8045E-3090-40DF-AE51-A8043F998275}"/>
              </a:ext>
            </a:extLst>
          </p:cNvPr>
          <p:cNvSpPr>
            <a:spLocks noGrp="1"/>
          </p:cNvSpPr>
          <p:nvPr>
            <p:ph type="title"/>
          </p:nvPr>
        </p:nvSpPr>
        <p:spPr>
          <a:xfrm>
            <a:off x="572493" y="238539"/>
            <a:ext cx="11018520" cy="1434415"/>
          </a:xfrm>
        </p:spPr>
        <p:txBody>
          <a:bodyPr anchor="b">
            <a:normAutofit/>
          </a:bodyPr>
          <a:lstStyle/>
          <a:p>
            <a:pPr algn="ctr"/>
            <a:r>
              <a:rPr lang="hr-HR" sz="3200" b="1" i="1" dirty="0">
                <a:latin typeface="Palatino Linotype" panose="02040502050505030304" pitchFamily="18" charset="0"/>
              </a:rPr>
              <a:t>American dream ... </a:t>
            </a:r>
            <a:r>
              <a:rPr lang="hr-HR" sz="3200" b="1" dirty="0">
                <a:latin typeface="Palatino Linotype" panose="02040502050505030304" pitchFamily="18" charset="0"/>
              </a:rPr>
              <a:t>bio jednom Juraj Dragišić</a:t>
            </a:r>
            <a:r>
              <a:rPr lang="hr-HR" sz="3200" b="1" i="1" dirty="0">
                <a:latin typeface="Palatino Linotype" panose="02040502050505030304" pitchFamily="18" charset="0"/>
              </a:rPr>
              <a:t> </a:t>
            </a:r>
            <a:br>
              <a:rPr lang="hr-HR" sz="4600" dirty="0"/>
            </a:br>
            <a:endParaRPr lang="hr-HR"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969DD4-51F9-43B7-A964-C99303809FEE}"/>
              </a:ext>
            </a:extLst>
          </p:cNvPr>
          <p:cNvSpPr>
            <a:spLocks noGrp="1"/>
          </p:cNvSpPr>
          <p:nvPr>
            <p:ph idx="1"/>
          </p:nvPr>
        </p:nvSpPr>
        <p:spPr>
          <a:xfrm>
            <a:off x="572492" y="1911493"/>
            <a:ext cx="8228607" cy="4278995"/>
          </a:xfrm>
        </p:spPr>
        <p:txBody>
          <a:bodyPr anchor="t">
            <a:normAutofit/>
          </a:bodyPr>
          <a:lstStyle/>
          <a:p>
            <a:pPr marL="0" indent="0" algn="just">
              <a:buNone/>
            </a:pPr>
            <a:r>
              <a:rPr lang="hr-HR" sz="1600" dirty="0">
                <a:latin typeface="Palatino Linotype" panose="02040502050505030304" pitchFamily="18" charset="0"/>
              </a:rPr>
              <a:t>Životni put Jurja Dragišića primjer je uspjeha mladića koji je bježeći pred Turcima iz Srebrenice proputovao „pola svijeta“, aktivno sudjelovao u mnogobrojnim ondašnjim događanjima, a danas se smatra jednim od najutjecajnijih hrvatskih filozofa 15. i 16. stoljeća. </a:t>
            </a:r>
          </a:p>
          <a:p>
            <a:pPr marL="0" indent="0" algn="just">
              <a:buNone/>
            </a:pPr>
            <a:r>
              <a:rPr lang="hr-HR" sz="1600" dirty="0">
                <a:latin typeface="Palatino Linotype" panose="02040502050505030304" pitchFamily="18" charset="0"/>
              </a:rPr>
              <a:t>Kao dječak bježi pred Turcima iz rodne Srebrenice u Zadar, a zatim završava studij teologije u Italiji, da bi svoja znanja usavršio u Parizu i Oxfordu. Kasnije napreduje i do profesora teologije u Urbinu, Firenzi, Pisi i na znamenitoj Sapienzi u Rimu. Za boravka u Urbinu, postaje učiteljem Guidobaldu, sinu urbinskog vojvode Federica de Montefeltra, jednog od najvećeg vojskovođa onog vremena. Palača u Urbinu, danas priznata kao remek-djelo renesansne arhitekture, djelo također jednog našijenca – dalmatinskog arhitekta Lucijana Vranjanina. Za vrijeme boravka u Firenzi Dragišić je bio mentorom sinovima Lorenza Medicija, od kojih je jedan kasnije postao papa Lav X. Kao nazaretski nadbiskup sudjelovao je na V. lateranskom saboru gdje je predložio reformu julijanskog kalendara. Nakon pada Medicija, najprije je bio zatvoren, a zatim se vratio u Dubrovnik gdje je napisao i svoje glavno teološko djelo u formi dijaloga </a:t>
            </a:r>
            <a:r>
              <a:rPr lang="hr-HR" sz="1600" i="1" dirty="0">
                <a:latin typeface="Palatino Linotype" panose="02040502050505030304" pitchFamily="18" charset="0"/>
              </a:rPr>
              <a:t>O naravi nebeskih duhova koje zovemo anđelima</a:t>
            </a:r>
            <a:r>
              <a:rPr lang="hr-HR" sz="1600" dirty="0">
                <a:latin typeface="Palatino Linotype" panose="02040502050505030304" pitchFamily="18" charset="0"/>
              </a:rPr>
              <a:t> (</a:t>
            </a:r>
            <a:r>
              <a:rPr lang="hr-HR" sz="1600" i="1" dirty="0">
                <a:latin typeface="Palatino Linotype" panose="02040502050505030304" pitchFamily="18" charset="0"/>
              </a:rPr>
              <a:t>De natura caelestium spirituum quos angelos vocamus</a:t>
            </a:r>
            <a:r>
              <a:rPr lang="hr-HR" sz="1600" dirty="0">
                <a:latin typeface="Palatino Linotype" panose="02040502050505030304" pitchFamily="18" charset="0"/>
              </a:rPr>
              <a:t>). Poznat je i po nizu obrana koje su obilježile njegovo književno stvaralaštvo, ali i utjecale na njegov život.	</a:t>
            </a:r>
          </a:p>
        </p:txBody>
      </p:sp>
      <p:pic>
        <p:nvPicPr>
          <p:cNvPr id="5" name="Picture 4">
            <a:extLst>
              <a:ext uri="{FF2B5EF4-FFF2-40B4-BE49-F238E27FC236}">
                <a16:creationId xmlns:a16="http://schemas.microsoft.com/office/drawing/2014/main" id="{2B8EC00F-17E2-4EF5-81BA-FC4BC585ABE9}"/>
              </a:ext>
            </a:extLst>
          </p:cNvPr>
          <p:cNvPicPr>
            <a:picLocks noChangeAspect="1"/>
          </p:cNvPicPr>
          <p:nvPr/>
        </p:nvPicPr>
        <p:blipFill rotWithShape="1">
          <a:blip r:embed="rId2">
            <a:extLst>
              <a:ext uri="{28A0092B-C50C-407E-A947-70E740481C1C}">
                <a14:useLocalDpi xmlns:a14="http://schemas.microsoft.com/office/drawing/2010/main" val="0"/>
              </a:ext>
            </a:extLst>
          </a:blip>
          <a:srcRect l="24431" r="21694"/>
          <a:stretch/>
        </p:blipFill>
        <p:spPr>
          <a:xfrm>
            <a:off x="9039224" y="2093976"/>
            <a:ext cx="2577497" cy="2679162"/>
          </a:xfrm>
          <a:prstGeom prst="rect">
            <a:avLst/>
          </a:prstGeom>
        </p:spPr>
      </p:pic>
    </p:spTree>
    <p:extLst>
      <p:ext uri="{BB962C8B-B14F-4D97-AF65-F5344CB8AC3E}">
        <p14:creationId xmlns:p14="http://schemas.microsoft.com/office/powerpoint/2010/main" val="268057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1669</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Calibri Light</vt:lpstr>
      <vt:lpstr>Palatino Linotype</vt:lpstr>
      <vt:lpstr>Office Theme</vt:lpstr>
      <vt:lpstr>TOP LISTA HRVATSKIH LATINISTA</vt:lpstr>
      <vt:lpstr>PowerPoint Presentation</vt:lpstr>
      <vt:lpstr>Hrvatski latinisti – prvi gastarbajteri </vt:lpstr>
      <vt:lpstr>Hrvatski velikani pišu latinski</vt:lpstr>
      <vt:lpstr> Ilirci pišu latinski </vt:lpstr>
      <vt:lpstr>Hrvatski je svjetski jezik </vt:lpstr>
      <vt:lpstr>  Quid viridi in silva candens elucet?  An illud nix an cycni?   Što se bijeli u gori zelenoj?  Al’ su snjezi, al’ su labudovi? </vt:lpstr>
      <vt:lpstr>Obiteljska posla - Vrančići</vt:lpstr>
      <vt:lpstr>American dream ... bio jednom Juraj Dragišić  </vt:lpstr>
      <vt:lpstr> Za antičkog Guinnessa – prvi (Bunić) i najveći (Vičić) </vt:lpstr>
      <vt:lpstr>Ministar fasciniran antikom </vt:lpstr>
      <vt:lpstr>Latinski je nekad bio kao engleski danas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LISTA HRVATSKIH LATINISTA</dc:title>
  <dc:creator>Tamara Tvrtković</dc:creator>
  <cp:lastModifiedBy>Tamara Tvrtković</cp:lastModifiedBy>
  <cp:revision>18</cp:revision>
  <dcterms:created xsi:type="dcterms:W3CDTF">2021-05-19T12:15:26Z</dcterms:created>
  <dcterms:modified xsi:type="dcterms:W3CDTF">2021-05-19T16:20:22Z</dcterms:modified>
</cp:coreProperties>
</file>